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57" r:id="rId5"/>
    <p:sldId id="284" r:id="rId6"/>
    <p:sldId id="259" r:id="rId7"/>
    <p:sldId id="285" r:id="rId8"/>
    <p:sldId id="286" r:id="rId9"/>
    <p:sldId id="287" r:id="rId10"/>
    <p:sldId id="288"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260" r:id="rId28"/>
    <p:sldId id="262" r:id="rId29"/>
    <p:sldId id="305" r:id="rId30"/>
    <p:sldId id="306" r:id="rId31"/>
    <p:sldId id="261" r:id="rId32"/>
    <p:sldId id="263"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094"/>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71876-1B18-4FE2-A6E7-C3E962FD2574}" type="datetimeFigureOut">
              <a:rPr lang="en-IN" smtClean="0"/>
              <a:t>15-09-2023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2169CD-28AB-4CBA-9427-94BDB200D3AB}" type="slidenum">
              <a:rPr lang="en-IN" smtClean="0"/>
              <a:t>‹#›</a:t>
            </a:fld>
            <a:endParaRPr lang="en-IN"/>
          </a:p>
        </p:txBody>
      </p:sp>
    </p:spTree>
    <p:extLst>
      <p:ext uri="{BB962C8B-B14F-4D97-AF65-F5344CB8AC3E}">
        <p14:creationId xmlns:p14="http://schemas.microsoft.com/office/powerpoint/2010/main" val="3213816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a:t>
            </a:r>
            <a:endParaRPr lang="en-US" dirty="0"/>
          </a:p>
        </p:txBody>
      </p:sp>
      <p:sp>
        <p:nvSpPr>
          <p:cNvPr id="4" name="Slide Number Placeholder 3"/>
          <p:cNvSpPr>
            <a:spLocks noGrp="1"/>
          </p:cNvSpPr>
          <p:nvPr>
            <p:ph type="sldNum" sz="quarter" idx="10"/>
          </p:nvPr>
        </p:nvSpPr>
        <p:spPr/>
        <p:txBody>
          <a:bodyPr/>
          <a:lstStyle/>
          <a:p>
            <a:fld id="{14D3B71A-2468-47CC-84B3-BEC292667521}" type="slidenum">
              <a:rPr lang="en-US" smtClean="0"/>
              <a:t>2</a:t>
            </a:fld>
            <a:endParaRPr lang="en-US"/>
          </a:p>
        </p:txBody>
      </p:sp>
    </p:spTree>
    <p:extLst>
      <p:ext uri="{BB962C8B-B14F-4D97-AF65-F5344CB8AC3E}">
        <p14:creationId xmlns:p14="http://schemas.microsoft.com/office/powerpoint/2010/main" val="2413432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1378142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1092407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2141251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498DD01-AE08-4A25-9CC2-15C43E463F56}"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578597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98DD01-AE08-4A25-9CC2-15C43E463F56}" type="datetimeFigureOut">
              <a:rPr lang="en-IN" smtClean="0"/>
              <a:t>15-09-2023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1604992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498DD01-AE08-4A25-9CC2-15C43E463F56}" type="datetimeFigureOut">
              <a:rPr lang="en-IN" smtClean="0"/>
              <a:t>15-09-2023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2425575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498DD01-AE08-4A25-9CC2-15C43E463F56}" type="datetimeFigureOut">
              <a:rPr lang="en-IN" smtClean="0"/>
              <a:t>15-09-2023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45319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498DD01-AE08-4A25-9CC2-15C43E463F56}" type="datetimeFigureOut">
              <a:rPr lang="en-IN" smtClean="0"/>
              <a:t>15-09-2023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221986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98DD01-AE08-4A25-9CC2-15C43E463F56}" type="datetimeFigureOut">
              <a:rPr lang="en-IN" smtClean="0"/>
              <a:t>15-09-2023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1725439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98DD01-AE08-4A25-9CC2-15C43E463F56}" type="datetimeFigureOut">
              <a:rPr lang="en-IN" smtClean="0"/>
              <a:t>15-09-2023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2818132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98DD01-AE08-4A25-9CC2-15C43E463F56}" type="datetimeFigureOut">
              <a:rPr lang="en-IN" smtClean="0"/>
              <a:t>15-09-2023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AE256A-689B-4633-8C14-79D71715761A}" type="slidenum">
              <a:rPr lang="en-IN" smtClean="0"/>
              <a:t>‹#›</a:t>
            </a:fld>
            <a:endParaRPr lang="en-IN"/>
          </a:p>
        </p:txBody>
      </p:sp>
    </p:spTree>
    <p:extLst>
      <p:ext uri="{BB962C8B-B14F-4D97-AF65-F5344CB8AC3E}">
        <p14:creationId xmlns:p14="http://schemas.microsoft.com/office/powerpoint/2010/main" val="922577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8DD01-AE08-4A25-9CC2-15C43E463F56}" type="datetimeFigureOut">
              <a:rPr lang="en-IN" smtClean="0"/>
              <a:t>15-09-2023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AE256A-689B-4633-8C14-79D71715761A}" type="slidenum">
              <a:rPr lang="en-IN" smtClean="0"/>
              <a:t>‹#›</a:t>
            </a:fld>
            <a:endParaRPr lang="en-IN"/>
          </a:p>
        </p:txBody>
      </p:sp>
    </p:spTree>
    <p:extLst>
      <p:ext uri="{BB962C8B-B14F-4D97-AF65-F5344CB8AC3E}">
        <p14:creationId xmlns:p14="http://schemas.microsoft.com/office/powerpoint/2010/main" val="2260803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prism.srib@gmail.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75616" y="3254597"/>
            <a:ext cx="11591922" cy="2414684"/>
          </a:xfrm>
          <a:prstGeom prst="rect">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E4094"/>
              </a:solidFill>
              <a:latin typeface="SamsungOne 600C" panose="020B0706030303020204" pitchFamily="34" charset="0"/>
              <a:ea typeface="SamsungOne 600C" panose="020B0706030303020204" pitchFamily="34" charset="0"/>
            </a:endParaRPr>
          </a:p>
        </p:txBody>
      </p:sp>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IN" sz="3200" b="1" dirty="0">
                <a:latin typeface="SamsungOne 700" panose="020B0803030303020204" pitchFamily="34" charset="0"/>
                <a:ea typeface="SamsungOne 700" panose="020B0803030303020204" pitchFamily="34" charset="0"/>
              </a:rPr>
              <a:t>[Samsung PRISM] End Review Report</a:t>
            </a: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23" name="Rectangle 22"/>
          <p:cNvSpPr/>
          <p:nvPr/>
        </p:nvSpPr>
        <p:spPr>
          <a:xfrm>
            <a:off x="361938" y="3343028"/>
            <a:ext cx="2624886" cy="400110"/>
          </a:xfrm>
          <a:prstGeom prst="rect">
            <a:avLst/>
          </a:prstGeom>
        </p:spPr>
        <p:txBody>
          <a:bodyPr wrap="none">
            <a:spAutoFit/>
          </a:bodyPr>
          <a:lstStyle/>
          <a:p>
            <a:r>
              <a:rPr lang="en-IN" sz="2000" b="1" dirty="0">
                <a:latin typeface="SamsungOne 600C" panose="020B0706030303020204" pitchFamily="34" charset="0"/>
                <a:ea typeface="SamsungOne 600C" panose="020B0706030303020204" pitchFamily="34" charset="0"/>
              </a:rPr>
              <a:t>Working Team Details :</a:t>
            </a:r>
          </a:p>
        </p:txBody>
      </p:sp>
      <p:sp>
        <p:nvSpPr>
          <p:cNvPr id="24" name="Rectangle 23"/>
          <p:cNvSpPr/>
          <p:nvPr/>
        </p:nvSpPr>
        <p:spPr>
          <a:xfrm>
            <a:off x="472244" y="3737243"/>
            <a:ext cx="10892374" cy="1661993"/>
          </a:xfrm>
          <a:prstGeom prst="rect">
            <a:avLst/>
          </a:prstGeom>
        </p:spPr>
        <p:txBody>
          <a:bodyPr wrap="square">
            <a:spAutoFit/>
          </a:bodyPr>
          <a:lstStyle/>
          <a:p>
            <a:pPr marL="228600" indent="-228600">
              <a:buAutoNum type="arabicPeriod"/>
            </a:pPr>
            <a:r>
              <a:rPr lang="en-IN" dirty="0">
                <a:solidFill>
                  <a:srgbClr val="0E4094"/>
                </a:solidFill>
                <a:latin typeface="SamsungOne 600C" panose="020B0706030303020204" pitchFamily="34" charset="0"/>
                <a:ea typeface="SamsungOne 600C" panose="020B0706030303020204" pitchFamily="34" charset="0"/>
              </a:rPr>
              <a:t>College Professor: Dr U Hariharan - hariharan.e11201@cumail.in</a:t>
            </a:r>
            <a:endParaRPr lang="en-IN" i="1" dirty="0">
              <a:solidFill>
                <a:srgbClr val="0E4094"/>
              </a:solidFill>
              <a:latin typeface="SamsungOne 600C" panose="020B0706030303020204" pitchFamily="34" charset="0"/>
              <a:ea typeface="SamsungOne 600C" panose="020B0706030303020204" pitchFamily="34" charset="0"/>
            </a:endParaRPr>
          </a:p>
          <a:p>
            <a:pPr marL="228600" indent="-228600">
              <a:buAutoNum type="arabicPeriod"/>
            </a:pPr>
            <a:r>
              <a:rPr lang="en-IN" dirty="0">
                <a:solidFill>
                  <a:srgbClr val="0E4094"/>
                </a:solidFill>
                <a:latin typeface="SamsungOne 600C" panose="020B0706030303020204" pitchFamily="34" charset="0"/>
                <a:ea typeface="SamsungOne 600C" panose="020B0706030303020204" pitchFamily="34" charset="0"/>
              </a:rPr>
              <a:t>Students:</a:t>
            </a:r>
          </a:p>
          <a:p>
            <a:pPr marL="685800" lvl="1" indent="-228600">
              <a:buFontTx/>
              <a:buAutoNum type="arabicPeriod"/>
            </a:pPr>
            <a:r>
              <a:rPr lang="en-IN" sz="1600" dirty="0">
                <a:solidFill>
                  <a:srgbClr val="0E4094"/>
                </a:solidFill>
                <a:latin typeface="SamsungOne 600C" panose="020B0706030303020204" pitchFamily="34" charset="0"/>
                <a:ea typeface="SamsungOne 600C" panose="020B0706030303020204" pitchFamily="34" charset="0"/>
              </a:rPr>
              <a:t>MATCHA PAVAN KUMAR - </a:t>
            </a:r>
            <a:r>
              <a:rPr lang="en-US" sz="1600" dirty="0">
                <a:solidFill>
                  <a:srgbClr val="0E4094"/>
                </a:solidFill>
                <a:latin typeface="SamsungOne 600C" panose="020B0706030303020204" pitchFamily="34" charset="0"/>
                <a:ea typeface="SamsungOne 600C" panose="020B0706030303020204" pitchFamily="34" charset="0"/>
              </a:rPr>
              <a:t>20bcs6072@cuchd.in</a:t>
            </a:r>
            <a:r>
              <a:rPr lang="en-IN" sz="1600" dirty="0">
                <a:solidFill>
                  <a:srgbClr val="0E4094"/>
                </a:solidFill>
                <a:latin typeface="SamsungOne 600C" panose="020B0706030303020204" pitchFamily="34" charset="0"/>
                <a:ea typeface="SamsungOne 600C" panose="020B0706030303020204" pitchFamily="34" charset="0"/>
              </a:rPr>
              <a:t> </a:t>
            </a:r>
          </a:p>
          <a:p>
            <a:pPr marL="685800" lvl="1" indent="-228600">
              <a:buAutoNum type="arabicPeriod"/>
            </a:pPr>
            <a:r>
              <a:rPr lang="en-IN" sz="1600" dirty="0">
                <a:solidFill>
                  <a:srgbClr val="0E4094"/>
                </a:solidFill>
                <a:latin typeface="SamsungOne 600C" panose="020B0706030303020204" pitchFamily="34" charset="0"/>
                <a:ea typeface="SamsungOne 600C" panose="020B0706030303020204" pitchFamily="34" charset="0"/>
              </a:rPr>
              <a:t>PRIYANGSHU SARKAR      - </a:t>
            </a:r>
            <a:r>
              <a:rPr lang="en-US" sz="1600" dirty="0">
                <a:solidFill>
                  <a:srgbClr val="0E4094"/>
                </a:solidFill>
                <a:latin typeface="SamsungOne 600C" panose="020B0706030303020204" pitchFamily="34" charset="0"/>
                <a:ea typeface="SamsungOne 600C" panose="020B0706030303020204" pitchFamily="34" charset="0"/>
              </a:rPr>
              <a:t>20bcs6047@cuchd.in</a:t>
            </a:r>
            <a:endParaRPr lang="en-IN" sz="1600" dirty="0">
              <a:solidFill>
                <a:srgbClr val="0E4094"/>
              </a:solidFill>
              <a:latin typeface="SamsungOne 600C" panose="020B0706030303020204" pitchFamily="34" charset="0"/>
              <a:ea typeface="SamsungOne 600C" panose="020B0706030303020204" pitchFamily="34" charset="0"/>
            </a:endParaRPr>
          </a:p>
          <a:p>
            <a:pPr marL="685800" lvl="1" indent="-228600">
              <a:buAutoNum type="arabicPeriod"/>
            </a:pPr>
            <a:r>
              <a:rPr lang="en-IN" sz="1600" dirty="0">
                <a:solidFill>
                  <a:srgbClr val="0E4094"/>
                </a:solidFill>
                <a:latin typeface="SamsungOne 600C" panose="020B0706030303020204" pitchFamily="34" charset="0"/>
                <a:ea typeface="SamsungOne 600C" panose="020B0706030303020204" pitchFamily="34" charset="0"/>
              </a:rPr>
              <a:t>ARPIT MAHAJAN               - 21bcg1115</a:t>
            </a:r>
            <a:r>
              <a:rPr lang="en-US" sz="1600" dirty="0">
                <a:solidFill>
                  <a:srgbClr val="0E4094"/>
                </a:solidFill>
                <a:latin typeface="SamsungOne 600C" panose="020B0706030303020204" pitchFamily="34" charset="0"/>
                <a:ea typeface="SamsungOne 600C" panose="020B0706030303020204" pitchFamily="34" charset="0"/>
              </a:rPr>
              <a:t>@cuchd.in</a:t>
            </a:r>
            <a:endParaRPr lang="en-IN" sz="1600" dirty="0">
              <a:solidFill>
                <a:srgbClr val="0E4094"/>
              </a:solidFill>
              <a:latin typeface="SamsungOne 600C" panose="020B0706030303020204" pitchFamily="34" charset="0"/>
              <a:ea typeface="SamsungOne 600C" panose="020B0706030303020204" pitchFamily="34" charset="0"/>
            </a:endParaRPr>
          </a:p>
          <a:p>
            <a:pPr marL="228600" indent="-228600">
              <a:buAutoNum type="arabicPeriod"/>
            </a:pPr>
            <a:r>
              <a:rPr lang="en-IN" dirty="0">
                <a:solidFill>
                  <a:srgbClr val="0E4094"/>
                </a:solidFill>
                <a:latin typeface="SamsungOne 600C" panose="020B0706030303020204" pitchFamily="34" charset="0"/>
                <a:ea typeface="SamsungOne 600C" panose="020B0706030303020204" pitchFamily="34" charset="0"/>
              </a:rPr>
              <a:t>Department: AIT-CSE</a:t>
            </a:r>
          </a:p>
        </p:txBody>
      </p:sp>
      <p:sp>
        <p:nvSpPr>
          <p:cNvPr id="28" name="TextBox 27"/>
          <p:cNvSpPr txBox="1"/>
          <p:nvPr/>
        </p:nvSpPr>
        <p:spPr>
          <a:xfrm>
            <a:off x="9930063" y="6437194"/>
            <a:ext cx="2261936" cy="400110"/>
          </a:xfrm>
          <a:prstGeom prst="rect">
            <a:avLst/>
          </a:prstGeom>
          <a:noFill/>
        </p:spPr>
        <p:txBody>
          <a:bodyPr wrap="square" rtlCol="0" anchor="ctr">
            <a:spAutoFit/>
          </a:bodyPr>
          <a:lstStyle/>
          <a:p>
            <a:r>
              <a:rPr lang="en-IN" sz="2000" dirty="0">
                <a:latin typeface="SamsungOne 600C" panose="020B0706030303020204" pitchFamily="34" charset="0"/>
                <a:ea typeface="SamsungOne 600C" panose="020B0706030303020204" pitchFamily="34" charset="0"/>
              </a:rPr>
              <a:t>Date: 15 Sep 2023</a:t>
            </a:r>
            <a:endParaRPr lang="en-US" sz="2000" dirty="0">
              <a:solidFill>
                <a:schemeClr val="bg1">
                  <a:lumMod val="50000"/>
                </a:schemeClr>
              </a:solidFill>
              <a:latin typeface="SamsungOne 600C" panose="020B0706030303020204" pitchFamily="34" charset="0"/>
              <a:ea typeface="SamsungOne 600C" panose="020B0706030303020204" pitchFamily="34" charset="0"/>
            </a:endParaRPr>
          </a:p>
        </p:txBody>
      </p:sp>
      <p:pic>
        <p:nvPicPr>
          <p:cNvPr id="33" name="Picture 3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34" name="TextBox 33"/>
          <p:cNvSpPr txBox="1"/>
          <p:nvPr/>
        </p:nvSpPr>
        <p:spPr>
          <a:xfrm>
            <a:off x="1408136" y="1970023"/>
            <a:ext cx="9402182" cy="1323439"/>
          </a:xfrm>
          <a:prstGeom prst="rect">
            <a:avLst/>
          </a:prstGeom>
          <a:noFill/>
        </p:spPr>
        <p:txBody>
          <a:bodyPr wrap="square" rtlCol="0" anchor="ctr">
            <a:spAutoFit/>
          </a:bodyPr>
          <a:lstStyle/>
          <a:p>
            <a:pPr algn="ctr"/>
            <a:r>
              <a:rPr lang="fr-FR" sz="4000" b="1" i="1" dirty="0">
                <a:latin typeface="SamsungOne 700" panose="020B0803030303020204" pitchFamily="34" charset="0"/>
                <a:ea typeface="SamsungOne 700" panose="020B0803030303020204" pitchFamily="34" charset="0"/>
              </a:rPr>
              <a:t>Explore &amp; Implement Image Augmentation Options</a:t>
            </a:r>
            <a:endParaRPr lang="en-IN" sz="4000" b="1" i="1" dirty="0">
              <a:latin typeface="SamsungOne 700" panose="020B0803030303020204" pitchFamily="34" charset="0"/>
              <a:ea typeface="SamsungOne 700" panose="020B0803030303020204" pitchFamily="34" charset="0"/>
            </a:endParaRPr>
          </a:p>
        </p:txBody>
      </p:sp>
    </p:spTree>
    <p:extLst>
      <p:ext uri="{BB962C8B-B14F-4D97-AF65-F5344CB8AC3E}">
        <p14:creationId xmlns:p14="http://schemas.microsoft.com/office/powerpoint/2010/main" val="1915069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C. Adaptive Color Scheme</a:t>
            </a:r>
            <a:endParaRPr lang="en-IN" dirty="0"/>
          </a:p>
        </p:txBody>
      </p:sp>
      <p:pic>
        <p:nvPicPr>
          <p:cNvPr id="3" name="Picture 2">
            <a:extLst>
              <a:ext uri="{FF2B5EF4-FFF2-40B4-BE49-F238E27FC236}">
                <a16:creationId xmlns:a16="http://schemas.microsoft.com/office/drawing/2014/main" id="{6C89B0FC-06C0-F552-D4F9-71AB487CAA4E}"/>
              </a:ext>
            </a:extLst>
          </p:cNvPr>
          <p:cNvPicPr>
            <a:picLocks noChangeAspect="1"/>
          </p:cNvPicPr>
          <p:nvPr/>
        </p:nvPicPr>
        <p:blipFill>
          <a:blip r:embed="rId3"/>
          <a:stretch>
            <a:fillRect/>
          </a:stretch>
        </p:blipFill>
        <p:spPr>
          <a:xfrm>
            <a:off x="939799" y="1932427"/>
            <a:ext cx="2219079" cy="2131194"/>
          </a:xfrm>
          <a:prstGeom prst="rect">
            <a:avLst/>
          </a:prstGeom>
        </p:spPr>
      </p:pic>
      <p:pic>
        <p:nvPicPr>
          <p:cNvPr id="4" name="Picture 3">
            <a:extLst>
              <a:ext uri="{FF2B5EF4-FFF2-40B4-BE49-F238E27FC236}">
                <a16:creationId xmlns:a16="http://schemas.microsoft.com/office/drawing/2014/main" id="{7FB0ECCE-7AB5-11F8-19E9-3525969956CF}"/>
              </a:ext>
            </a:extLst>
          </p:cNvPr>
          <p:cNvPicPr>
            <a:picLocks noChangeAspect="1"/>
          </p:cNvPicPr>
          <p:nvPr/>
        </p:nvPicPr>
        <p:blipFill rotWithShape="1">
          <a:blip r:embed="rId4"/>
          <a:srcRect l="9251"/>
          <a:stretch/>
        </p:blipFill>
        <p:spPr>
          <a:xfrm>
            <a:off x="3815240" y="1952743"/>
            <a:ext cx="2077709" cy="1825252"/>
          </a:xfrm>
          <a:prstGeom prst="rect">
            <a:avLst/>
          </a:prstGeom>
        </p:spPr>
      </p:pic>
      <p:pic>
        <p:nvPicPr>
          <p:cNvPr id="8" name="Picture 7">
            <a:extLst>
              <a:ext uri="{FF2B5EF4-FFF2-40B4-BE49-F238E27FC236}">
                <a16:creationId xmlns:a16="http://schemas.microsoft.com/office/drawing/2014/main" id="{2232111A-7B9D-5E97-86B9-20CD4639BE1D}"/>
              </a:ext>
            </a:extLst>
          </p:cNvPr>
          <p:cNvPicPr>
            <a:picLocks noChangeAspect="1"/>
          </p:cNvPicPr>
          <p:nvPr/>
        </p:nvPicPr>
        <p:blipFill>
          <a:blip r:embed="rId5"/>
          <a:stretch>
            <a:fillRect/>
          </a:stretch>
        </p:blipFill>
        <p:spPr>
          <a:xfrm>
            <a:off x="6549311" y="1927093"/>
            <a:ext cx="2077708" cy="1850902"/>
          </a:xfrm>
          <a:prstGeom prst="rect">
            <a:avLst/>
          </a:prstGeom>
        </p:spPr>
      </p:pic>
      <p:pic>
        <p:nvPicPr>
          <p:cNvPr id="13" name="Picture 12">
            <a:extLst>
              <a:ext uri="{FF2B5EF4-FFF2-40B4-BE49-F238E27FC236}">
                <a16:creationId xmlns:a16="http://schemas.microsoft.com/office/drawing/2014/main" id="{9118D171-82EE-7DE4-FBDA-DE086132AAB1}"/>
              </a:ext>
            </a:extLst>
          </p:cNvPr>
          <p:cNvPicPr>
            <a:picLocks noChangeAspect="1"/>
          </p:cNvPicPr>
          <p:nvPr/>
        </p:nvPicPr>
        <p:blipFill>
          <a:blip r:embed="rId6"/>
          <a:stretch>
            <a:fillRect/>
          </a:stretch>
        </p:blipFill>
        <p:spPr>
          <a:xfrm>
            <a:off x="1134690" y="4444587"/>
            <a:ext cx="2063410" cy="1863987"/>
          </a:xfrm>
          <a:prstGeom prst="rect">
            <a:avLst/>
          </a:prstGeom>
        </p:spPr>
      </p:pic>
      <p:pic>
        <p:nvPicPr>
          <p:cNvPr id="15" name="Picture 14">
            <a:extLst>
              <a:ext uri="{FF2B5EF4-FFF2-40B4-BE49-F238E27FC236}">
                <a16:creationId xmlns:a16="http://schemas.microsoft.com/office/drawing/2014/main" id="{880B77B5-0198-905F-E3AD-0BEFF54579AF}"/>
              </a:ext>
            </a:extLst>
          </p:cNvPr>
          <p:cNvPicPr>
            <a:picLocks noChangeAspect="1"/>
          </p:cNvPicPr>
          <p:nvPr/>
        </p:nvPicPr>
        <p:blipFill>
          <a:blip r:embed="rId7"/>
          <a:stretch>
            <a:fillRect/>
          </a:stretch>
        </p:blipFill>
        <p:spPr>
          <a:xfrm>
            <a:off x="3817598" y="4390489"/>
            <a:ext cx="2148768" cy="1921697"/>
          </a:xfrm>
          <a:prstGeom prst="rect">
            <a:avLst/>
          </a:prstGeom>
        </p:spPr>
      </p:pic>
      <p:pic>
        <p:nvPicPr>
          <p:cNvPr id="16" name="Picture 15">
            <a:extLst>
              <a:ext uri="{FF2B5EF4-FFF2-40B4-BE49-F238E27FC236}">
                <a16:creationId xmlns:a16="http://schemas.microsoft.com/office/drawing/2014/main" id="{451276D4-10C5-3928-771C-DA5EFB788F68}"/>
              </a:ext>
            </a:extLst>
          </p:cNvPr>
          <p:cNvPicPr>
            <a:picLocks noChangeAspect="1"/>
          </p:cNvPicPr>
          <p:nvPr/>
        </p:nvPicPr>
        <p:blipFill>
          <a:blip r:embed="rId8"/>
          <a:stretch>
            <a:fillRect/>
          </a:stretch>
        </p:blipFill>
        <p:spPr>
          <a:xfrm>
            <a:off x="6549311" y="4390489"/>
            <a:ext cx="2108882" cy="1850902"/>
          </a:xfrm>
          <a:prstGeom prst="rect">
            <a:avLst/>
          </a:prstGeom>
        </p:spPr>
      </p:pic>
      <p:sp>
        <p:nvSpPr>
          <p:cNvPr id="25" name="TextBox 24">
            <a:extLst>
              <a:ext uri="{FF2B5EF4-FFF2-40B4-BE49-F238E27FC236}">
                <a16:creationId xmlns:a16="http://schemas.microsoft.com/office/drawing/2014/main" id="{0CD8E267-3F0D-0F98-6FAB-B4D2A79FAE99}"/>
              </a:ext>
            </a:extLst>
          </p:cNvPr>
          <p:cNvSpPr txBox="1"/>
          <p:nvPr/>
        </p:nvSpPr>
        <p:spPr>
          <a:xfrm>
            <a:off x="9033124" y="2632460"/>
            <a:ext cx="2934412" cy="286232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augmentation technique generates new images where each image is overlayed with a shade which is not present in the image. The intuition behind this is to provide worst case scenario to the model in terms of shades. This improves model’s robustness to color variations.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8547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D. Tiles Shuffling</a:t>
            </a:r>
            <a:endParaRPr lang="en-IN" dirty="0"/>
          </a:p>
        </p:txBody>
      </p:sp>
      <p:pic>
        <p:nvPicPr>
          <p:cNvPr id="5" name="Picture 4">
            <a:extLst>
              <a:ext uri="{FF2B5EF4-FFF2-40B4-BE49-F238E27FC236}">
                <a16:creationId xmlns:a16="http://schemas.microsoft.com/office/drawing/2014/main" id="{CCEF4264-628E-51F1-D523-9C71AB2BEF05}"/>
              </a:ext>
            </a:extLst>
          </p:cNvPr>
          <p:cNvPicPr>
            <a:picLocks noChangeAspect="1"/>
          </p:cNvPicPr>
          <p:nvPr/>
        </p:nvPicPr>
        <p:blipFill>
          <a:blip r:embed="rId3"/>
          <a:stretch>
            <a:fillRect/>
          </a:stretch>
        </p:blipFill>
        <p:spPr>
          <a:xfrm>
            <a:off x="1810801" y="1956786"/>
            <a:ext cx="1845773" cy="1780076"/>
          </a:xfrm>
          <a:prstGeom prst="rect">
            <a:avLst/>
          </a:prstGeom>
        </p:spPr>
      </p:pic>
      <p:pic>
        <p:nvPicPr>
          <p:cNvPr id="6" name="Picture 5">
            <a:extLst>
              <a:ext uri="{FF2B5EF4-FFF2-40B4-BE49-F238E27FC236}">
                <a16:creationId xmlns:a16="http://schemas.microsoft.com/office/drawing/2014/main" id="{439EC98F-95AE-7694-FFDF-8AA17FDBCE74}"/>
              </a:ext>
            </a:extLst>
          </p:cNvPr>
          <p:cNvPicPr>
            <a:picLocks noChangeAspect="1"/>
          </p:cNvPicPr>
          <p:nvPr/>
        </p:nvPicPr>
        <p:blipFill>
          <a:blip r:embed="rId4"/>
          <a:stretch>
            <a:fillRect/>
          </a:stretch>
        </p:blipFill>
        <p:spPr>
          <a:xfrm>
            <a:off x="5768272" y="1950988"/>
            <a:ext cx="1780076" cy="1780076"/>
          </a:xfrm>
          <a:prstGeom prst="rect">
            <a:avLst/>
          </a:prstGeom>
        </p:spPr>
      </p:pic>
      <p:sp>
        <p:nvSpPr>
          <p:cNvPr id="7" name="Arrow: Right 6">
            <a:extLst>
              <a:ext uri="{FF2B5EF4-FFF2-40B4-BE49-F238E27FC236}">
                <a16:creationId xmlns:a16="http://schemas.microsoft.com/office/drawing/2014/main" id="{8F6E73A0-A1DB-7F0E-F20E-C924859FAC6E}"/>
              </a:ext>
            </a:extLst>
          </p:cNvPr>
          <p:cNvSpPr/>
          <p:nvPr/>
        </p:nvSpPr>
        <p:spPr>
          <a:xfrm>
            <a:off x="4107702" y="3107017"/>
            <a:ext cx="1142885" cy="1933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96EBD62-121A-6033-2ADD-9650C1071FF4}"/>
              </a:ext>
            </a:extLst>
          </p:cNvPr>
          <p:cNvSpPr txBox="1"/>
          <p:nvPr/>
        </p:nvSpPr>
        <p:spPr>
          <a:xfrm>
            <a:off x="4107703" y="2765940"/>
            <a:ext cx="1142885" cy="369332"/>
          </a:xfrm>
          <a:prstGeom prst="rect">
            <a:avLst/>
          </a:prstGeom>
          <a:noFill/>
        </p:spPr>
        <p:txBody>
          <a:bodyPr wrap="square" rtlCol="0">
            <a:spAutoFit/>
          </a:bodyPr>
          <a:lstStyle/>
          <a:p>
            <a:r>
              <a:rPr lang="en-US" dirty="0"/>
              <a:t>Shuffling</a:t>
            </a:r>
            <a:endParaRPr lang="en-IN" dirty="0"/>
          </a:p>
        </p:txBody>
      </p:sp>
      <p:pic>
        <p:nvPicPr>
          <p:cNvPr id="10" name="Picture 9">
            <a:extLst>
              <a:ext uri="{FF2B5EF4-FFF2-40B4-BE49-F238E27FC236}">
                <a16:creationId xmlns:a16="http://schemas.microsoft.com/office/drawing/2014/main" id="{BFCD8CC0-DD44-8333-03EA-5B9745833F9C}"/>
              </a:ext>
            </a:extLst>
          </p:cNvPr>
          <p:cNvPicPr>
            <a:picLocks noChangeAspect="1"/>
          </p:cNvPicPr>
          <p:nvPr/>
        </p:nvPicPr>
        <p:blipFill>
          <a:blip r:embed="rId5"/>
          <a:stretch>
            <a:fillRect/>
          </a:stretch>
        </p:blipFill>
        <p:spPr>
          <a:xfrm>
            <a:off x="5768272" y="4184396"/>
            <a:ext cx="1780076" cy="1917655"/>
          </a:xfrm>
          <a:prstGeom prst="rect">
            <a:avLst/>
          </a:prstGeom>
        </p:spPr>
      </p:pic>
      <p:sp>
        <p:nvSpPr>
          <p:cNvPr id="17" name="Arrow: Right 16">
            <a:extLst>
              <a:ext uri="{FF2B5EF4-FFF2-40B4-BE49-F238E27FC236}">
                <a16:creationId xmlns:a16="http://schemas.microsoft.com/office/drawing/2014/main" id="{CD155428-47BA-29E0-855F-34EC6F4AD11D}"/>
              </a:ext>
            </a:extLst>
          </p:cNvPr>
          <p:cNvSpPr/>
          <p:nvPr/>
        </p:nvSpPr>
        <p:spPr>
          <a:xfrm>
            <a:off x="4051031" y="5274708"/>
            <a:ext cx="1142885" cy="1933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B99F21E3-98E2-C0C7-635F-3B2AF98AFB1A}"/>
              </a:ext>
            </a:extLst>
          </p:cNvPr>
          <p:cNvSpPr txBox="1"/>
          <p:nvPr/>
        </p:nvSpPr>
        <p:spPr>
          <a:xfrm>
            <a:off x="4107702" y="4791926"/>
            <a:ext cx="1086213" cy="369332"/>
          </a:xfrm>
          <a:prstGeom prst="rect">
            <a:avLst/>
          </a:prstGeom>
          <a:noFill/>
        </p:spPr>
        <p:txBody>
          <a:bodyPr wrap="square" rtlCol="0">
            <a:spAutoFit/>
          </a:bodyPr>
          <a:lstStyle/>
          <a:p>
            <a:r>
              <a:rPr lang="en-US" dirty="0"/>
              <a:t>Shuffling</a:t>
            </a:r>
            <a:endParaRPr lang="en-IN" dirty="0"/>
          </a:p>
        </p:txBody>
      </p:sp>
      <p:pic>
        <p:nvPicPr>
          <p:cNvPr id="20" name="Picture 19">
            <a:extLst>
              <a:ext uri="{FF2B5EF4-FFF2-40B4-BE49-F238E27FC236}">
                <a16:creationId xmlns:a16="http://schemas.microsoft.com/office/drawing/2014/main" id="{BC44E079-2254-A7B1-738F-834BD6EA5BED}"/>
              </a:ext>
            </a:extLst>
          </p:cNvPr>
          <p:cNvPicPr>
            <a:picLocks noChangeAspect="1"/>
          </p:cNvPicPr>
          <p:nvPr/>
        </p:nvPicPr>
        <p:blipFill>
          <a:blip r:embed="rId6"/>
          <a:stretch>
            <a:fillRect/>
          </a:stretch>
        </p:blipFill>
        <p:spPr>
          <a:xfrm>
            <a:off x="1762967" y="4184397"/>
            <a:ext cx="2054631" cy="1917656"/>
          </a:xfrm>
          <a:prstGeom prst="rect">
            <a:avLst/>
          </a:prstGeom>
        </p:spPr>
      </p:pic>
      <p:sp>
        <p:nvSpPr>
          <p:cNvPr id="21" name="TextBox 20">
            <a:extLst>
              <a:ext uri="{FF2B5EF4-FFF2-40B4-BE49-F238E27FC236}">
                <a16:creationId xmlns:a16="http://schemas.microsoft.com/office/drawing/2014/main" id="{DEC7F617-5C5E-0D2F-04D6-A538D8C62CDA}"/>
              </a:ext>
            </a:extLst>
          </p:cNvPr>
          <p:cNvSpPr txBox="1"/>
          <p:nvPr/>
        </p:nvSpPr>
        <p:spPr>
          <a:xfrm>
            <a:off x="8535428" y="2950606"/>
            <a:ext cx="2841811" cy="258532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augmentation technique generates new image by splitting an image into 9 tiles and shuffling them random. This technique is developed to ensure that the CNN model understand the relative spatial information of the features.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1557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E. Low-Level Residual</a:t>
            </a:r>
            <a:endParaRPr lang="en-IN" dirty="0"/>
          </a:p>
        </p:txBody>
      </p:sp>
      <p:pic>
        <p:nvPicPr>
          <p:cNvPr id="3" name="Picture 2">
            <a:extLst>
              <a:ext uri="{FF2B5EF4-FFF2-40B4-BE49-F238E27FC236}">
                <a16:creationId xmlns:a16="http://schemas.microsoft.com/office/drawing/2014/main" id="{FFDDC8FC-CE83-9419-572F-C2EAAAE57D5B}"/>
              </a:ext>
            </a:extLst>
          </p:cNvPr>
          <p:cNvPicPr>
            <a:picLocks noChangeAspect="1"/>
          </p:cNvPicPr>
          <p:nvPr/>
        </p:nvPicPr>
        <p:blipFill>
          <a:blip r:embed="rId3"/>
          <a:stretch>
            <a:fillRect/>
          </a:stretch>
        </p:blipFill>
        <p:spPr>
          <a:xfrm>
            <a:off x="1885151" y="2203585"/>
            <a:ext cx="3197838" cy="3204760"/>
          </a:xfrm>
          <a:prstGeom prst="rect">
            <a:avLst/>
          </a:prstGeom>
        </p:spPr>
      </p:pic>
      <p:pic>
        <p:nvPicPr>
          <p:cNvPr id="4" name="Picture 3">
            <a:extLst>
              <a:ext uri="{FF2B5EF4-FFF2-40B4-BE49-F238E27FC236}">
                <a16:creationId xmlns:a16="http://schemas.microsoft.com/office/drawing/2014/main" id="{FC9C5686-6CA4-52B1-1123-17F2B8E96289}"/>
              </a:ext>
            </a:extLst>
          </p:cNvPr>
          <p:cNvPicPr>
            <a:picLocks noChangeAspect="1"/>
          </p:cNvPicPr>
          <p:nvPr/>
        </p:nvPicPr>
        <p:blipFill>
          <a:blip r:embed="rId4"/>
          <a:stretch>
            <a:fillRect/>
          </a:stretch>
        </p:blipFill>
        <p:spPr>
          <a:xfrm>
            <a:off x="6579320" y="2187102"/>
            <a:ext cx="3204760" cy="3204760"/>
          </a:xfrm>
          <a:prstGeom prst="rect">
            <a:avLst/>
          </a:prstGeom>
        </p:spPr>
      </p:pic>
      <p:sp>
        <p:nvSpPr>
          <p:cNvPr id="8" name="TextBox 7">
            <a:extLst>
              <a:ext uri="{FF2B5EF4-FFF2-40B4-BE49-F238E27FC236}">
                <a16:creationId xmlns:a16="http://schemas.microsoft.com/office/drawing/2014/main" id="{D6F97606-8B6C-2437-682F-890DF76DF4C8}"/>
              </a:ext>
            </a:extLst>
          </p:cNvPr>
          <p:cNvSpPr txBox="1"/>
          <p:nvPr/>
        </p:nvSpPr>
        <p:spPr>
          <a:xfrm>
            <a:off x="1732891" y="5761179"/>
            <a:ext cx="3247769" cy="369332"/>
          </a:xfrm>
          <a:prstGeom prst="rect">
            <a:avLst/>
          </a:prstGeom>
          <a:noFill/>
        </p:spPr>
        <p:txBody>
          <a:bodyPr wrap="square" rtlCol="0">
            <a:spAutoFit/>
          </a:bodyPr>
          <a:lstStyle/>
          <a:p>
            <a:pPr algn="ctr"/>
            <a:r>
              <a:rPr lang="en-US" dirty="0"/>
              <a:t>Original Image</a:t>
            </a:r>
            <a:endParaRPr lang="en-IN" dirty="0"/>
          </a:p>
        </p:txBody>
      </p:sp>
      <p:sp>
        <p:nvSpPr>
          <p:cNvPr id="13" name="TextBox 12">
            <a:extLst>
              <a:ext uri="{FF2B5EF4-FFF2-40B4-BE49-F238E27FC236}">
                <a16:creationId xmlns:a16="http://schemas.microsoft.com/office/drawing/2014/main" id="{65E37F05-2759-340C-655C-2B0F3F4BF733}"/>
              </a:ext>
            </a:extLst>
          </p:cNvPr>
          <p:cNvSpPr txBox="1"/>
          <p:nvPr/>
        </p:nvSpPr>
        <p:spPr>
          <a:xfrm>
            <a:off x="6557815" y="5732344"/>
            <a:ext cx="3247769" cy="369332"/>
          </a:xfrm>
          <a:prstGeom prst="rect">
            <a:avLst/>
          </a:prstGeom>
          <a:noFill/>
        </p:spPr>
        <p:txBody>
          <a:bodyPr wrap="square" rtlCol="0">
            <a:spAutoFit/>
          </a:bodyPr>
          <a:lstStyle/>
          <a:p>
            <a:pPr algn="ctr"/>
            <a:r>
              <a:rPr lang="en-US" dirty="0"/>
              <a:t>Edges Detected at the first layer</a:t>
            </a:r>
            <a:endParaRPr lang="en-IN" dirty="0"/>
          </a:p>
        </p:txBody>
      </p:sp>
    </p:spTree>
    <p:extLst>
      <p:ext uri="{BB962C8B-B14F-4D97-AF65-F5344CB8AC3E}">
        <p14:creationId xmlns:p14="http://schemas.microsoft.com/office/powerpoint/2010/main" val="263439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E. Low-Level Residual</a:t>
            </a:r>
            <a:endParaRPr lang="en-IN" dirty="0"/>
          </a:p>
        </p:txBody>
      </p:sp>
      <p:pic>
        <p:nvPicPr>
          <p:cNvPr id="3" name="Picture 2">
            <a:extLst>
              <a:ext uri="{FF2B5EF4-FFF2-40B4-BE49-F238E27FC236}">
                <a16:creationId xmlns:a16="http://schemas.microsoft.com/office/drawing/2014/main" id="{FFDDC8FC-CE83-9419-572F-C2EAAAE57D5B}"/>
              </a:ext>
            </a:extLst>
          </p:cNvPr>
          <p:cNvPicPr>
            <a:picLocks noChangeAspect="1"/>
          </p:cNvPicPr>
          <p:nvPr/>
        </p:nvPicPr>
        <p:blipFill>
          <a:blip r:embed="rId3"/>
          <a:stretch>
            <a:fillRect/>
          </a:stretch>
        </p:blipFill>
        <p:spPr>
          <a:xfrm>
            <a:off x="1885151" y="2203585"/>
            <a:ext cx="3197838" cy="3204760"/>
          </a:xfrm>
          <a:prstGeom prst="rect">
            <a:avLst/>
          </a:prstGeom>
        </p:spPr>
      </p:pic>
      <p:sp>
        <p:nvSpPr>
          <p:cNvPr id="8" name="TextBox 7">
            <a:extLst>
              <a:ext uri="{FF2B5EF4-FFF2-40B4-BE49-F238E27FC236}">
                <a16:creationId xmlns:a16="http://schemas.microsoft.com/office/drawing/2014/main" id="{D6F97606-8B6C-2437-682F-890DF76DF4C8}"/>
              </a:ext>
            </a:extLst>
          </p:cNvPr>
          <p:cNvSpPr txBox="1"/>
          <p:nvPr/>
        </p:nvSpPr>
        <p:spPr>
          <a:xfrm>
            <a:off x="1732891" y="5761179"/>
            <a:ext cx="3247769" cy="369332"/>
          </a:xfrm>
          <a:prstGeom prst="rect">
            <a:avLst/>
          </a:prstGeom>
          <a:noFill/>
        </p:spPr>
        <p:txBody>
          <a:bodyPr wrap="square" rtlCol="0">
            <a:spAutoFit/>
          </a:bodyPr>
          <a:lstStyle/>
          <a:p>
            <a:pPr algn="ctr"/>
            <a:r>
              <a:rPr lang="en-US" dirty="0"/>
              <a:t>Original Image</a:t>
            </a:r>
            <a:endParaRPr lang="en-IN" dirty="0"/>
          </a:p>
        </p:txBody>
      </p:sp>
      <p:sp>
        <p:nvSpPr>
          <p:cNvPr id="5" name="TextBox 4">
            <a:extLst>
              <a:ext uri="{FF2B5EF4-FFF2-40B4-BE49-F238E27FC236}">
                <a16:creationId xmlns:a16="http://schemas.microsoft.com/office/drawing/2014/main" id="{FF29FF9D-BD17-8F06-3BE6-DA11581253F6}"/>
              </a:ext>
            </a:extLst>
          </p:cNvPr>
          <p:cNvSpPr txBox="1"/>
          <p:nvPr/>
        </p:nvSpPr>
        <p:spPr>
          <a:xfrm>
            <a:off x="6373510" y="5725150"/>
            <a:ext cx="3240754" cy="646331"/>
          </a:xfrm>
          <a:prstGeom prst="rect">
            <a:avLst/>
          </a:prstGeom>
          <a:noFill/>
        </p:spPr>
        <p:txBody>
          <a:bodyPr wrap="square" rtlCol="0">
            <a:spAutoFit/>
          </a:bodyPr>
          <a:lstStyle/>
          <a:p>
            <a:pPr algn="ctr"/>
            <a:r>
              <a:rPr lang="en-US" dirty="0"/>
              <a:t>Applying the Low-level residual augmentation</a:t>
            </a:r>
            <a:endParaRPr lang="en-IN" dirty="0"/>
          </a:p>
        </p:txBody>
      </p:sp>
      <p:pic>
        <p:nvPicPr>
          <p:cNvPr id="6" name="Picture 5">
            <a:extLst>
              <a:ext uri="{FF2B5EF4-FFF2-40B4-BE49-F238E27FC236}">
                <a16:creationId xmlns:a16="http://schemas.microsoft.com/office/drawing/2014/main" id="{61BF8414-2EE2-C6EE-F214-A616475F2EAE}"/>
              </a:ext>
            </a:extLst>
          </p:cNvPr>
          <p:cNvPicPr>
            <a:picLocks noChangeAspect="1"/>
          </p:cNvPicPr>
          <p:nvPr/>
        </p:nvPicPr>
        <p:blipFill>
          <a:blip r:embed="rId4"/>
          <a:stretch>
            <a:fillRect/>
          </a:stretch>
        </p:blipFill>
        <p:spPr>
          <a:xfrm>
            <a:off x="6586242" y="2203585"/>
            <a:ext cx="3204760" cy="3204760"/>
          </a:xfrm>
          <a:prstGeom prst="rect">
            <a:avLst/>
          </a:prstGeom>
        </p:spPr>
      </p:pic>
    </p:spTree>
    <p:extLst>
      <p:ext uri="{BB962C8B-B14F-4D97-AF65-F5344CB8AC3E}">
        <p14:creationId xmlns:p14="http://schemas.microsoft.com/office/powerpoint/2010/main" val="2425256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E. Low-Level Residual</a:t>
            </a:r>
            <a:endParaRPr lang="en-IN" dirty="0"/>
          </a:p>
        </p:txBody>
      </p:sp>
      <p:pic>
        <p:nvPicPr>
          <p:cNvPr id="3" name="Picture 2">
            <a:extLst>
              <a:ext uri="{FF2B5EF4-FFF2-40B4-BE49-F238E27FC236}">
                <a16:creationId xmlns:a16="http://schemas.microsoft.com/office/drawing/2014/main" id="{FFDDC8FC-CE83-9419-572F-C2EAAAE57D5B}"/>
              </a:ext>
            </a:extLst>
          </p:cNvPr>
          <p:cNvPicPr>
            <a:picLocks noChangeAspect="1"/>
          </p:cNvPicPr>
          <p:nvPr/>
        </p:nvPicPr>
        <p:blipFill>
          <a:blip r:embed="rId3"/>
          <a:stretch>
            <a:fillRect/>
          </a:stretch>
        </p:blipFill>
        <p:spPr>
          <a:xfrm>
            <a:off x="1885151" y="2203585"/>
            <a:ext cx="3197838" cy="3204760"/>
          </a:xfrm>
          <a:prstGeom prst="rect">
            <a:avLst/>
          </a:prstGeom>
        </p:spPr>
      </p:pic>
      <p:sp>
        <p:nvSpPr>
          <p:cNvPr id="8" name="TextBox 7">
            <a:extLst>
              <a:ext uri="{FF2B5EF4-FFF2-40B4-BE49-F238E27FC236}">
                <a16:creationId xmlns:a16="http://schemas.microsoft.com/office/drawing/2014/main" id="{D6F97606-8B6C-2437-682F-890DF76DF4C8}"/>
              </a:ext>
            </a:extLst>
          </p:cNvPr>
          <p:cNvSpPr txBox="1"/>
          <p:nvPr/>
        </p:nvSpPr>
        <p:spPr>
          <a:xfrm>
            <a:off x="1732891" y="5761179"/>
            <a:ext cx="3247769" cy="369332"/>
          </a:xfrm>
          <a:prstGeom prst="rect">
            <a:avLst/>
          </a:prstGeom>
          <a:noFill/>
        </p:spPr>
        <p:txBody>
          <a:bodyPr wrap="square" rtlCol="0">
            <a:spAutoFit/>
          </a:bodyPr>
          <a:lstStyle/>
          <a:p>
            <a:pPr algn="ctr"/>
            <a:r>
              <a:rPr lang="en-US" dirty="0"/>
              <a:t>Original Image</a:t>
            </a:r>
            <a:endParaRPr lang="en-IN" dirty="0"/>
          </a:p>
        </p:txBody>
      </p:sp>
      <p:sp>
        <p:nvSpPr>
          <p:cNvPr id="4" name="TextBox 3">
            <a:extLst>
              <a:ext uri="{FF2B5EF4-FFF2-40B4-BE49-F238E27FC236}">
                <a16:creationId xmlns:a16="http://schemas.microsoft.com/office/drawing/2014/main" id="{4CAA8659-FD05-A3EE-0F03-BA1A6A066781}"/>
              </a:ext>
            </a:extLst>
          </p:cNvPr>
          <p:cNvSpPr txBox="1"/>
          <p:nvPr/>
        </p:nvSpPr>
        <p:spPr>
          <a:xfrm>
            <a:off x="7088187" y="5700259"/>
            <a:ext cx="3205876" cy="369332"/>
          </a:xfrm>
          <a:prstGeom prst="rect">
            <a:avLst/>
          </a:prstGeom>
          <a:noFill/>
        </p:spPr>
        <p:txBody>
          <a:bodyPr wrap="square" rtlCol="0">
            <a:spAutoFit/>
          </a:bodyPr>
          <a:lstStyle/>
          <a:p>
            <a:pPr algn="ctr"/>
            <a:r>
              <a:rPr lang="en-US" dirty="0"/>
              <a:t>Improved Edge Detection</a:t>
            </a:r>
            <a:endParaRPr lang="en-IN" dirty="0"/>
          </a:p>
        </p:txBody>
      </p:sp>
      <p:pic>
        <p:nvPicPr>
          <p:cNvPr id="7" name="Picture 6">
            <a:extLst>
              <a:ext uri="{FF2B5EF4-FFF2-40B4-BE49-F238E27FC236}">
                <a16:creationId xmlns:a16="http://schemas.microsoft.com/office/drawing/2014/main" id="{407E1D06-7C5A-7DC9-9D63-1AC41CAAE1FB}"/>
              </a:ext>
            </a:extLst>
          </p:cNvPr>
          <p:cNvPicPr>
            <a:picLocks noChangeAspect="1"/>
          </p:cNvPicPr>
          <p:nvPr/>
        </p:nvPicPr>
        <p:blipFill>
          <a:blip r:embed="rId4"/>
          <a:stretch>
            <a:fillRect/>
          </a:stretch>
        </p:blipFill>
        <p:spPr>
          <a:xfrm>
            <a:off x="7088187" y="2203585"/>
            <a:ext cx="3218664" cy="3204760"/>
          </a:xfrm>
          <a:prstGeom prst="rect">
            <a:avLst/>
          </a:prstGeom>
        </p:spPr>
      </p:pic>
    </p:spTree>
    <p:extLst>
      <p:ext uri="{BB962C8B-B14F-4D97-AF65-F5344CB8AC3E}">
        <p14:creationId xmlns:p14="http://schemas.microsoft.com/office/powerpoint/2010/main" val="667811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E. Low-Level Residual</a:t>
            </a:r>
            <a:endParaRPr lang="en-IN" dirty="0"/>
          </a:p>
        </p:txBody>
      </p:sp>
      <p:sp>
        <p:nvSpPr>
          <p:cNvPr id="5" name="TextBox 4">
            <a:extLst>
              <a:ext uri="{FF2B5EF4-FFF2-40B4-BE49-F238E27FC236}">
                <a16:creationId xmlns:a16="http://schemas.microsoft.com/office/drawing/2014/main" id="{C9245F71-4AA7-A41E-EBC0-930D1BD2BD2A}"/>
              </a:ext>
            </a:extLst>
          </p:cNvPr>
          <p:cNvSpPr txBox="1"/>
          <p:nvPr/>
        </p:nvSpPr>
        <p:spPr>
          <a:xfrm>
            <a:off x="619760" y="4177409"/>
            <a:ext cx="1754166" cy="923330"/>
          </a:xfrm>
          <a:prstGeom prst="rect">
            <a:avLst/>
          </a:prstGeom>
          <a:noFill/>
        </p:spPr>
        <p:txBody>
          <a:bodyPr wrap="square" rtlCol="0">
            <a:spAutoFit/>
          </a:bodyPr>
          <a:lstStyle/>
          <a:p>
            <a:pPr algn="ctr"/>
            <a:r>
              <a:rPr lang="en-US" dirty="0"/>
              <a:t>Edges without LLR augmentation</a:t>
            </a:r>
            <a:endParaRPr lang="en-IN" dirty="0"/>
          </a:p>
        </p:txBody>
      </p:sp>
      <p:sp>
        <p:nvSpPr>
          <p:cNvPr id="6" name="TextBox 5">
            <a:extLst>
              <a:ext uri="{FF2B5EF4-FFF2-40B4-BE49-F238E27FC236}">
                <a16:creationId xmlns:a16="http://schemas.microsoft.com/office/drawing/2014/main" id="{06645EB5-1B14-BB83-A8E5-1E7DB0B7992F}"/>
              </a:ext>
            </a:extLst>
          </p:cNvPr>
          <p:cNvSpPr txBox="1"/>
          <p:nvPr/>
        </p:nvSpPr>
        <p:spPr>
          <a:xfrm>
            <a:off x="4964098" y="3854243"/>
            <a:ext cx="1754166" cy="646331"/>
          </a:xfrm>
          <a:prstGeom prst="rect">
            <a:avLst/>
          </a:prstGeom>
          <a:noFill/>
        </p:spPr>
        <p:txBody>
          <a:bodyPr wrap="square" rtlCol="0">
            <a:spAutoFit/>
          </a:bodyPr>
          <a:lstStyle/>
          <a:p>
            <a:pPr algn="ctr"/>
            <a:r>
              <a:rPr lang="en-US" dirty="0"/>
              <a:t>Edges with LLR augmentation</a:t>
            </a:r>
            <a:endParaRPr lang="en-IN" dirty="0"/>
          </a:p>
        </p:txBody>
      </p:sp>
      <p:pic>
        <p:nvPicPr>
          <p:cNvPr id="9" name="Picture 8">
            <a:extLst>
              <a:ext uri="{FF2B5EF4-FFF2-40B4-BE49-F238E27FC236}">
                <a16:creationId xmlns:a16="http://schemas.microsoft.com/office/drawing/2014/main" id="{699E6926-3882-8ED4-5F74-B5E6C019FA18}"/>
              </a:ext>
            </a:extLst>
          </p:cNvPr>
          <p:cNvPicPr>
            <a:picLocks noChangeAspect="1"/>
          </p:cNvPicPr>
          <p:nvPr/>
        </p:nvPicPr>
        <p:blipFill>
          <a:blip r:embed="rId3"/>
          <a:stretch>
            <a:fillRect/>
          </a:stretch>
        </p:blipFill>
        <p:spPr>
          <a:xfrm>
            <a:off x="4963903" y="2009890"/>
            <a:ext cx="1707839" cy="1700462"/>
          </a:xfrm>
          <a:prstGeom prst="rect">
            <a:avLst/>
          </a:prstGeom>
        </p:spPr>
      </p:pic>
      <p:pic>
        <p:nvPicPr>
          <p:cNvPr id="10" name="Picture 9">
            <a:extLst>
              <a:ext uri="{FF2B5EF4-FFF2-40B4-BE49-F238E27FC236}">
                <a16:creationId xmlns:a16="http://schemas.microsoft.com/office/drawing/2014/main" id="{109423B1-DC73-86A9-F591-F7E0141A9675}"/>
              </a:ext>
            </a:extLst>
          </p:cNvPr>
          <p:cNvPicPr>
            <a:picLocks noChangeAspect="1"/>
          </p:cNvPicPr>
          <p:nvPr/>
        </p:nvPicPr>
        <p:blipFill>
          <a:blip r:embed="rId4"/>
          <a:stretch>
            <a:fillRect/>
          </a:stretch>
        </p:blipFill>
        <p:spPr>
          <a:xfrm>
            <a:off x="539099" y="2041840"/>
            <a:ext cx="1700462" cy="1700462"/>
          </a:xfrm>
          <a:prstGeom prst="rect">
            <a:avLst/>
          </a:prstGeom>
        </p:spPr>
      </p:pic>
      <p:pic>
        <p:nvPicPr>
          <p:cNvPr id="13" name="Picture 12">
            <a:extLst>
              <a:ext uri="{FF2B5EF4-FFF2-40B4-BE49-F238E27FC236}">
                <a16:creationId xmlns:a16="http://schemas.microsoft.com/office/drawing/2014/main" id="{C6EA769B-0B0C-E2E2-E64F-EB157AA8A281}"/>
              </a:ext>
            </a:extLst>
          </p:cNvPr>
          <p:cNvPicPr>
            <a:picLocks noChangeAspect="1"/>
          </p:cNvPicPr>
          <p:nvPr/>
        </p:nvPicPr>
        <p:blipFill>
          <a:blip r:embed="rId5"/>
          <a:stretch>
            <a:fillRect/>
          </a:stretch>
        </p:blipFill>
        <p:spPr>
          <a:xfrm>
            <a:off x="2731171" y="4095365"/>
            <a:ext cx="1800237" cy="1823769"/>
          </a:xfrm>
          <a:prstGeom prst="rect">
            <a:avLst/>
          </a:prstGeom>
        </p:spPr>
      </p:pic>
      <p:sp>
        <p:nvSpPr>
          <p:cNvPr id="15" name="Arrow: Bent 14">
            <a:extLst>
              <a:ext uri="{FF2B5EF4-FFF2-40B4-BE49-F238E27FC236}">
                <a16:creationId xmlns:a16="http://schemas.microsoft.com/office/drawing/2014/main" id="{90AE7706-B620-A173-C29E-922C9268F3A2}"/>
              </a:ext>
            </a:extLst>
          </p:cNvPr>
          <p:cNvSpPr/>
          <p:nvPr/>
        </p:nvSpPr>
        <p:spPr>
          <a:xfrm rot="5400000">
            <a:off x="2643739" y="2824578"/>
            <a:ext cx="632739" cy="576105"/>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Bent 15">
            <a:extLst>
              <a:ext uri="{FF2B5EF4-FFF2-40B4-BE49-F238E27FC236}">
                <a16:creationId xmlns:a16="http://schemas.microsoft.com/office/drawing/2014/main" id="{33A6A905-9B79-333B-BBE9-0905F73449E3}"/>
              </a:ext>
            </a:extLst>
          </p:cNvPr>
          <p:cNvSpPr/>
          <p:nvPr/>
        </p:nvSpPr>
        <p:spPr>
          <a:xfrm rot="5400000" flipV="1">
            <a:off x="3637001" y="2832535"/>
            <a:ext cx="622778" cy="535467"/>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TextBox 16">
            <a:extLst>
              <a:ext uri="{FF2B5EF4-FFF2-40B4-BE49-F238E27FC236}">
                <a16:creationId xmlns:a16="http://schemas.microsoft.com/office/drawing/2014/main" id="{2712285A-D91B-37AF-C1BB-04CD1CA8D3EC}"/>
              </a:ext>
            </a:extLst>
          </p:cNvPr>
          <p:cNvSpPr txBox="1"/>
          <p:nvPr/>
        </p:nvSpPr>
        <p:spPr>
          <a:xfrm>
            <a:off x="2560399" y="3710352"/>
            <a:ext cx="1971009" cy="369332"/>
          </a:xfrm>
          <a:prstGeom prst="rect">
            <a:avLst/>
          </a:prstGeom>
          <a:noFill/>
        </p:spPr>
        <p:txBody>
          <a:bodyPr wrap="square" rtlCol="0">
            <a:spAutoFit/>
          </a:bodyPr>
          <a:lstStyle/>
          <a:p>
            <a:pPr algn="ctr"/>
            <a:r>
              <a:rPr lang="en-US" dirty="0"/>
              <a:t>Deviation Map</a:t>
            </a:r>
            <a:endParaRPr lang="en-IN" dirty="0"/>
          </a:p>
        </p:txBody>
      </p:sp>
      <p:sp>
        <p:nvSpPr>
          <p:cNvPr id="18" name="TextBox 17">
            <a:extLst>
              <a:ext uri="{FF2B5EF4-FFF2-40B4-BE49-F238E27FC236}">
                <a16:creationId xmlns:a16="http://schemas.microsoft.com/office/drawing/2014/main" id="{76F75C6C-5FA0-19EE-85FA-E50FBDEAB60D}"/>
              </a:ext>
            </a:extLst>
          </p:cNvPr>
          <p:cNvSpPr txBox="1"/>
          <p:nvPr/>
        </p:nvSpPr>
        <p:spPr>
          <a:xfrm>
            <a:off x="1888170" y="6068960"/>
            <a:ext cx="3584972" cy="369332"/>
          </a:xfrm>
          <a:prstGeom prst="rect">
            <a:avLst/>
          </a:prstGeom>
          <a:noFill/>
        </p:spPr>
        <p:txBody>
          <a:bodyPr wrap="square" rtlCol="0">
            <a:spAutoFit/>
          </a:bodyPr>
          <a:lstStyle/>
          <a:p>
            <a:r>
              <a:rPr lang="en-US" dirty="0"/>
              <a:t>Structure Similarity Score: 78.94%</a:t>
            </a:r>
            <a:endParaRPr lang="en-IN" dirty="0"/>
          </a:p>
        </p:txBody>
      </p:sp>
      <p:sp>
        <p:nvSpPr>
          <p:cNvPr id="20" name="TextBox 19">
            <a:extLst>
              <a:ext uri="{FF2B5EF4-FFF2-40B4-BE49-F238E27FC236}">
                <a16:creationId xmlns:a16="http://schemas.microsoft.com/office/drawing/2014/main" id="{7F6AFB44-EFEF-06C8-72D0-B02107EF4A63}"/>
              </a:ext>
            </a:extLst>
          </p:cNvPr>
          <p:cNvSpPr txBox="1"/>
          <p:nvPr/>
        </p:nvSpPr>
        <p:spPr>
          <a:xfrm>
            <a:off x="8141793" y="2225815"/>
            <a:ext cx="2866865" cy="369331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augmentation technique generates new image where the edges detected by the base model is filled with neutral color at pixel level. By this, we will end up with the edges which are not detected by the model (the residual). So, we are training on the areas of the image where there is high chance for the model to learn new information.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4627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F. Texture Information Encoder</a:t>
            </a:r>
            <a:endParaRPr lang="en-IN" dirty="0"/>
          </a:p>
        </p:txBody>
      </p:sp>
      <p:graphicFrame>
        <p:nvGraphicFramePr>
          <p:cNvPr id="3" name="Table 2">
            <a:extLst>
              <a:ext uri="{FF2B5EF4-FFF2-40B4-BE49-F238E27FC236}">
                <a16:creationId xmlns:a16="http://schemas.microsoft.com/office/drawing/2014/main" id="{B8DD777D-62F8-FBBE-788B-11DC75FFE813}"/>
              </a:ext>
            </a:extLst>
          </p:cNvPr>
          <p:cNvGraphicFramePr>
            <a:graphicFrameLocks noGrp="1"/>
          </p:cNvGraphicFramePr>
          <p:nvPr>
            <p:extLst>
              <p:ext uri="{D42A27DB-BD31-4B8C-83A1-F6EECF244321}">
                <p14:modId xmlns:p14="http://schemas.microsoft.com/office/powerpoint/2010/main" val="2710708084"/>
              </p:ext>
            </p:extLst>
          </p:nvPr>
        </p:nvGraphicFramePr>
        <p:xfrm>
          <a:off x="835016" y="2152014"/>
          <a:ext cx="5033912" cy="3899472"/>
        </p:xfrm>
        <a:graphic>
          <a:graphicData uri="http://schemas.openxmlformats.org/drawingml/2006/table">
            <a:tbl>
              <a:tblPr firstRow="1" bandRow="1">
                <a:tableStyleId>{5940675A-B579-460E-94D1-54222C63F5DA}</a:tableStyleId>
              </a:tblPr>
              <a:tblGrid>
                <a:gridCol w="629239">
                  <a:extLst>
                    <a:ext uri="{9D8B030D-6E8A-4147-A177-3AD203B41FA5}">
                      <a16:colId xmlns:a16="http://schemas.microsoft.com/office/drawing/2014/main" val="1247547282"/>
                    </a:ext>
                  </a:extLst>
                </a:gridCol>
                <a:gridCol w="629239">
                  <a:extLst>
                    <a:ext uri="{9D8B030D-6E8A-4147-A177-3AD203B41FA5}">
                      <a16:colId xmlns:a16="http://schemas.microsoft.com/office/drawing/2014/main" val="950660885"/>
                    </a:ext>
                  </a:extLst>
                </a:gridCol>
                <a:gridCol w="629239">
                  <a:extLst>
                    <a:ext uri="{9D8B030D-6E8A-4147-A177-3AD203B41FA5}">
                      <a16:colId xmlns:a16="http://schemas.microsoft.com/office/drawing/2014/main" val="499447862"/>
                    </a:ext>
                  </a:extLst>
                </a:gridCol>
                <a:gridCol w="629239">
                  <a:extLst>
                    <a:ext uri="{9D8B030D-6E8A-4147-A177-3AD203B41FA5}">
                      <a16:colId xmlns:a16="http://schemas.microsoft.com/office/drawing/2014/main" val="814253521"/>
                    </a:ext>
                  </a:extLst>
                </a:gridCol>
                <a:gridCol w="629239">
                  <a:extLst>
                    <a:ext uri="{9D8B030D-6E8A-4147-A177-3AD203B41FA5}">
                      <a16:colId xmlns:a16="http://schemas.microsoft.com/office/drawing/2014/main" val="4032065116"/>
                    </a:ext>
                  </a:extLst>
                </a:gridCol>
                <a:gridCol w="629239">
                  <a:extLst>
                    <a:ext uri="{9D8B030D-6E8A-4147-A177-3AD203B41FA5}">
                      <a16:colId xmlns:a16="http://schemas.microsoft.com/office/drawing/2014/main" val="837496410"/>
                    </a:ext>
                  </a:extLst>
                </a:gridCol>
                <a:gridCol w="629239">
                  <a:extLst>
                    <a:ext uri="{9D8B030D-6E8A-4147-A177-3AD203B41FA5}">
                      <a16:colId xmlns:a16="http://schemas.microsoft.com/office/drawing/2014/main" val="720063026"/>
                    </a:ext>
                  </a:extLst>
                </a:gridCol>
                <a:gridCol w="629239">
                  <a:extLst>
                    <a:ext uri="{9D8B030D-6E8A-4147-A177-3AD203B41FA5}">
                      <a16:colId xmlns:a16="http://schemas.microsoft.com/office/drawing/2014/main" val="3414953578"/>
                    </a:ext>
                  </a:extLst>
                </a:gridCol>
              </a:tblGrid>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62406983"/>
                  </a:ext>
                </a:extLst>
              </a:tr>
              <a:tr h="487434">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52037313"/>
                  </a:ext>
                </a:extLst>
              </a:tr>
              <a:tr h="487434">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9087777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33287332"/>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228646060"/>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2372736474"/>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endParaRPr lang="en-IN"/>
                    </a:p>
                  </a:txBody>
                  <a:tcPr/>
                </a:tc>
                <a:extLst>
                  <a:ext uri="{0D108BD9-81ED-4DB2-BD59-A6C34878D82A}">
                    <a16:rowId xmlns:a16="http://schemas.microsoft.com/office/drawing/2014/main" val="3924781745"/>
                  </a:ext>
                </a:extLst>
              </a:tr>
              <a:tr h="48743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89178721"/>
                  </a:ext>
                </a:extLst>
              </a:tr>
            </a:tbl>
          </a:graphicData>
        </a:graphic>
      </p:graphicFrame>
      <p:sp>
        <p:nvSpPr>
          <p:cNvPr id="4" name="Rectangle 3">
            <a:extLst>
              <a:ext uri="{FF2B5EF4-FFF2-40B4-BE49-F238E27FC236}">
                <a16:creationId xmlns:a16="http://schemas.microsoft.com/office/drawing/2014/main" id="{684D94F8-C21A-8002-3148-D83A95D87C0B}"/>
              </a:ext>
            </a:extLst>
          </p:cNvPr>
          <p:cNvSpPr/>
          <p:nvPr/>
        </p:nvSpPr>
        <p:spPr>
          <a:xfrm>
            <a:off x="825590" y="2167641"/>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3232165A-BCE5-CA0C-08DB-34236CEFB585}"/>
              </a:ext>
            </a:extLst>
          </p:cNvPr>
          <p:cNvSpPr/>
          <p:nvPr/>
        </p:nvSpPr>
        <p:spPr>
          <a:xfrm>
            <a:off x="2109206" y="2178639"/>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18E51A4C-C1A0-E326-E8E0-ABF9CDD7ADD3}"/>
              </a:ext>
            </a:extLst>
          </p:cNvPr>
          <p:cNvSpPr/>
          <p:nvPr/>
        </p:nvSpPr>
        <p:spPr>
          <a:xfrm>
            <a:off x="3383399" y="2180211"/>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4A32D848-37E6-479B-0AA9-5692950098C2}"/>
              </a:ext>
            </a:extLst>
          </p:cNvPr>
          <p:cNvSpPr/>
          <p:nvPr/>
        </p:nvSpPr>
        <p:spPr>
          <a:xfrm>
            <a:off x="4619884" y="2162926"/>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2" name="Rectangle 21">
            <a:extLst>
              <a:ext uri="{FF2B5EF4-FFF2-40B4-BE49-F238E27FC236}">
                <a16:creationId xmlns:a16="http://schemas.microsoft.com/office/drawing/2014/main" id="{3B37B0FE-0866-0988-7E9D-AAD3AD2D0349}"/>
              </a:ext>
            </a:extLst>
          </p:cNvPr>
          <p:cNvSpPr/>
          <p:nvPr/>
        </p:nvSpPr>
        <p:spPr>
          <a:xfrm>
            <a:off x="827160" y="3159025"/>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1BA61C8D-69EA-B963-BCF4-D879D1F1F849}"/>
              </a:ext>
            </a:extLst>
          </p:cNvPr>
          <p:cNvSpPr/>
          <p:nvPr/>
        </p:nvSpPr>
        <p:spPr>
          <a:xfrm>
            <a:off x="2110776" y="3170023"/>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5" name="Rectangle 24">
            <a:extLst>
              <a:ext uri="{FF2B5EF4-FFF2-40B4-BE49-F238E27FC236}">
                <a16:creationId xmlns:a16="http://schemas.microsoft.com/office/drawing/2014/main" id="{5E1599DF-3571-6C51-E910-085FE08CF7F3}"/>
              </a:ext>
            </a:extLst>
          </p:cNvPr>
          <p:cNvSpPr/>
          <p:nvPr/>
        </p:nvSpPr>
        <p:spPr>
          <a:xfrm>
            <a:off x="3384969" y="3171595"/>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6" name="Rectangle 25">
            <a:extLst>
              <a:ext uri="{FF2B5EF4-FFF2-40B4-BE49-F238E27FC236}">
                <a16:creationId xmlns:a16="http://schemas.microsoft.com/office/drawing/2014/main" id="{6FF7D583-DB0B-048B-49E8-6B00050037BB}"/>
              </a:ext>
            </a:extLst>
          </p:cNvPr>
          <p:cNvSpPr/>
          <p:nvPr/>
        </p:nvSpPr>
        <p:spPr>
          <a:xfrm>
            <a:off x="4621454" y="315431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7" name="Rectangle 26">
            <a:extLst>
              <a:ext uri="{FF2B5EF4-FFF2-40B4-BE49-F238E27FC236}">
                <a16:creationId xmlns:a16="http://schemas.microsoft.com/office/drawing/2014/main" id="{5C7C2A69-9728-607D-6811-9C7BA1D3284F}"/>
              </a:ext>
            </a:extLst>
          </p:cNvPr>
          <p:cNvSpPr/>
          <p:nvPr/>
        </p:nvSpPr>
        <p:spPr>
          <a:xfrm>
            <a:off x="817734" y="4139414"/>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8" name="Rectangle 27">
            <a:extLst>
              <a:ext uri="{FF2B5EF4-FFF2-40B4-BE49-F238E27FC236}">
                <a16:creationId xmlns:a16="http://schemas.microsoft.com/office/drawing/2014/main" id="{41208C28-9FC3-5479-140A-6471FCE47B56}"/>
              </a:ext>
            </a:extLst>
          </p:cNvPr>
          <p:cNvSpPr/>
          <p:nvPr/>
        </p:nvSpPr>
        <p:spPr>
          <a:xfrm>
            <a:off x="2101350" y="415041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9" name="Rectangle 28">
            <a:extLst>
              <a:ext uri="{FF2B5EF4-FFF2-40B4-BE49-F238E27FC236}">
                <a16:creationId xmlns:a16="http://schemas.microsoft.com/office/drawing/2014/main" id="{4DE6BB10-12CD-F942-55A4-3C2D1CBAB30C}"/>
              </a:ext>
            </a:extLst>
          </p:cNvPr>
          <p:cNvSpPr/>
          <p:nvPr/>
        </p:nvSpPr>
        <p:spPr>
          <a:xfrm>
            <a:off x="3375543" y="4151984"/>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0" name="Rectangle 29">
            <a:extLst>
              <a:ext uri="{FF2B5EF4-FFF2-40B4-BE49-F238E27FC236}">
                <a16:creationId xmlns:a16="http://schemas.microsoft.com/office/drawing/2014/main" id="{7D91429A-3EEC-4C9A-6719-E3E21760F4C1}"/>
              </a:ext>
            </a:extLst>
          </p:cNvPr>
          <p:cNvSpPr/>
          <p:nvPr/>
        </p:nvSpPr>
        <p:spPr>
          <a:xfrm>
            <a:off x="4612028" y="4134699"/>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1" name="Rectangle 30">
            <a:extLst>
              <a:ext uri="{FF2B5EF4-FFF2-40B4-BE49-F238E27FC236}">
                <a16:creationId xmlns:a16="http://schemas.microsoft.com/office/drawing/2014/main" id="{78C8DCFD-9F91-1942-D773-83D96639B93B}"/>
              </a:ext>
            </a:extLst>
          </p:cNvPr>
          <p:cNvSpPr/>
          <p:nvPr/>
        </p:nvSpPr>
        <p:spPr>
          <a:xfrm>
            <a:off x="808305" y="5119801"/>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2" name="Rectangle 31">
            <a:extLst>
              <a:ext uri="{FF2B5EF4-FFF2-40B4-BE49-F238E27FC236}">
                <a16:creationId xmlns:a16="http://schemas.microsoft.com/office/drawing/2014/main" id="{3AC7BF1A-EE2A-65C0-9C21-D3047DF0B931}"/>
              </a:ext>
            </a:extLst>
          </p:cNvPr>
          <p:cNvSpPr/>
          <p:nvPr/>
        </p:nvSpPr>
        <p:spPr>
          <a:xfrm>
            <a:off x="2091921" y="5130799"/>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3" name="Rectangle 32">
            <a:extLst>
              <a:ext uri="{FF2B5EF4-FFF2-40B4-BE49-F238E27FC236}">
                <a16:creationId xmlns:a16="http://schemas.microsoft.com/office/drawing/2014/main" id="{1B7BCFE8-F2B7-5909-ECD7-3182785FAF72}"/>
              </a:ext>
            </a:extLst>
          </p:cNvPr>
          <p:cNvSpPr/>
          <p:nvPr/>
        </p:nvSpPr>
        <p:spPr>
          <a:xfrm>
            <a:off x="3366114" y="5132371"/>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4" name="Rectangle 33">
            <a:extLst>
              <a:ext uri="{FF2B5EF4-FFF2-40B4-BE49-F238E27FC236}">
                <a16:creationId xmlns:a16="http://schemas.microsoft.com/office/drawing/2014/main" id="{00DA261E-7DED-5703-828C-1DE0A0A3C55F}"/>
              </a:ext>
            </a:extLst>
          </p:cNvPr>
          <p:cNvSpPr/>
          <p:nvPr/>
        </p:nvSpPr>
        <p:spPr>
          <a:xfrm>
            <a:off x="4602599" y="5115086"/>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5" name="Rectangle 34">
            <a:extLst>
              <a:ext uri="{FF2B5EF4-FFF2-40B4-BE49-F238E27FC236}">
                <a16:creationId xmlns:a16="http://schemas.microsoft.com/office/drawing/2014/main" id="{03B7626D-0A1A-306D-C996-9C6573DF9160}"/>
              </a:ext>
            </a:extLst>
          </p:cNvPr>
          <p:cNvSpPr/>
          <p:nvPr/>
        </p:nvSpPr>
        <p:spPr>
          <a:xfrm>
            <a:off x="7669449" y="2320041"/>
            <a:ext cx="567177" cy="482336"/>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6" name="Equals 35">
            <a:extLst>
              <a:ext uri="{FF2B5EF4-FFF2-40B4-BE49-F238E27FC236}">
                <a16:creationId xmlns:a16="http://schemas.microsoft.com/office/drawing/2014/main" id="{F83EECCF-A9A4-40CE-9ABB-01B39BDE8DEC}"/>
              </a:ext>
            </a:extLst>
          </p:cNvPr>
          <p:cNvSpPr/>
          <p:nvPr/>
        </p:nvSpPr>
        <p:spPr>
          <a:xfrm>
            <a:off x="8572859" y="2442590"/>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 name="TextBox 36">
            <a:extLst>
              <a:ext uri="{FF2B5EF4-FFF2-40B4-BE49-F238E27FC236}">
                <a16:creationId xmlns:a16="http://schemas.microsoft.com/office/drawing/2014/main" id="{472C22DE-A715-25CE-968C-D3C0EF73D351}"/>
              </a:ext>
            </a:extLst>
          </p:cNvPr>
          <p:cNvSpPr txBox="1"/>
          <p:nvPr/>
        </p:nvSpPr>
        <p:spPr>
          <a:xfrm>
            <a:off x="9140036" y="2235200"/>
            <a:ext cx="2281281" cy="646331"/>
          </a:xfrm>
          <a:prstGeom prst="rect">
            <a:avLst/>
          </a:prstGeom>
          <a:noFill/>
        </p:spPr>
        <p:txBody>
          <a:bodyPr wrap="square" rtlCol="0">
            <a:spAutoFit/>
          </a:bodyPr>
          <a:lstStyle/>
          <a:p>
            <a:r>
              <a:rPr lang="en-US" dirty="0"/>
              <a:t>Oddly placed pixels. Pooling happens here</a:t>
            </a:r>
            <a:endParaRPr lang="en-IN" dirty="0"/>
          </a:p>
        </p:txBody>
      </p:sp>
      <p:sp>
        <p:nvSpPr>
          <p:cNvPr id="38" name="Rectangle 37">
            <a:extLst>
              <a:ext uri="{FF2B5EF4-FFF2-40B4-BE49-F238E27FC236}">
                <a16:creationId xmlns:a16="http://schemas.microsoft.com/office/drawing/2014/main" id="{CE77629D-871F-0E0B-399D-9323C61B0022}"/>
              </a:ext>
            </a:extLst>
          </p:cNvPr>
          <p:cNvSpPr/>
          <p:nvPr/>
        </p:nvSpPr>
        <p:spPr>
          <a:xfrm>
            <a:off x="7671019" y="3226587"/>
            <a:ext cx="567177" cy="482336"/>
          </a:xfrm>
          <a:prstGeom prst="rect">
            <a:avLst/>
          </a:prstGeom>
          <a:noFill/>
          <a:ln w="571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9" name="Equals 38">
            <a:extLst>
              <a:ext uri="{FF2B5EF4-FFF2-40B4-BE49-F238E27FC236}">
                <a16:creationId xmlns:a16="http://schemas.microsoft.com/office/drawing/2014/main" id="{3C12A337-EBD8-BAA9-C91C-662C33133F85}"/>
              </a:ext>
            </a:extLst>
          </p:cNvPr>
          <p:cNvSpPr/>
          <p:nvPr/>
        </p:nvSpPr>
        <p:spPr>
          <a:xfrm>
            <a:off x="8574429" y="3349136"/>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0" name="TextBox 39">
            <a:extLst>
              <a:ext uri="{FF2B5EF4-FFF2-40B4-BE49-F238E27FC236}">
                <a16:creationId xmlns:a16="http://schemas.microsoft.com/office/drawing/2014/main" id="{B0B0BC6C-C097-4C11-E086-EE1CF4BBDA92}"/>
              </a:ext>
            </a:extLst>
          </p:cNvPr>
          <p:cNvSpPr txBox="1"/>
          <p:nvPr/>
        </p:nvSpPr>
        <p:spPr>
          <a:xfrm>
            <a:off x="9141606" y="3141746"/>
            <a:ext cx="2281281" cy="923330"/>
          </a:xfrm>
          <a:prstGeom prst="rect">
            <a:avLst/>
          </a:prstGeom>
          <a:noFill/>
        </p:spPr>
        <p:txBody>
          <a:bodyPr wrap="square" rtlCol="0">
            <a:spAutoFit/>
          </a:bodyPr>
          <a:lstStyle/>
          <a:p>
            <a:r>
              <a:rPr lang="en-US" dirty="0"/>
              <a:t>Evenly placed pixels. Pooling does not happen here</a:t>
            </a:r>
            <a:endParaRPr lang="en-IN" dirty="0"/>
          </a:p>
        </p:txBody>
      </p:sp>
      <p:cxnSp>
        <p:nvCxnSpPr>
          <p:cNvPr id="41" name="Straight Arrow Connector 40">
            <a:extLst>
              <a:ext uri="{FF2B5EF4-FFF2-40B4-BE49-F238E27FC236}">
                <a16:creationId xmlns:a16="http://schemas.microsoft.com/office/drawing/2014/main" id="{CBDBF4C5-B9FD-B311-2AA4-B2EB16FDCCB3}"/>
              </a:ext>
            </a:extLst>
          </p:cNvPr>
          <p:cNvCxnSpPr>
            <a:cxnSpLocks/>
          </p:cNvCxnSpPr>
          <p:nvPr/>
        </p:nvCxnSpPr>
        <p:spPr>
          <a:xfrm>
            <a:off x="7861130" y="4489775"/>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2C6E19-B81B-F2F5-0162-71CF3389C44B}"/>
              </a:ext>
            </a:extLst>
          </p:cNvPr>
          <p:cNvCxnSpPr>
            <a:cxnSpLocks/>
          </p:cNvCxnSpPr>
          <p:nvPr/>
        </p:nvCxnSpPr>
        <p:spPr>
          <a:xfrm flipH="1">
            <a:off x="7804573" y="4642175"/>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Equals 42">
            <a:extLst>
              <a:ext uri="{FF2B5EF4-FFF2-40B4-BE49-F238E27FC236}">
                <a16:creationId xmlns:a16="http://schemas.microsoft.com/office/drawing/2014/main" id="{96207C8D-A543-1354-112E-B11E5DFF780E}"/>
              </a:ext>
            </a:extLst>
          </p:cNvPr>
          <p:cNvSpPr/>
          <p:nvPr/>
        </p:nvSpPr>
        <p:spPr>
          <a:xfrm>
            <a:off x="8576000" y="4491348"/>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TextBox 43">
            <a:extLst>
              <a:ext uri="{FF2B5EF4-FFF2-40B4-BE49-F238E27FC236}">
                <a16:creationId xmlns:a16="http://schemas.microsoft.com/office/drawing/2014/main" id="{091C3936-496F-CB20-B75F-35C7C5EB1449}"/>
              </a:ext>
            </a:extLst>
          </p:cNvPr>
          <p:cNvSpPr txBox="1"/>
          <p:nvPr/>
        </p:nvSpPr>
        <p:spPr>
          <a:xfrm>
            <a:off x="9143177" y="4283958"/>
            <a:ext cx="2281281" cy="646331"/>
          </a:xfrm>
          <a:prstGeom prst="rect">
            <a:avLst/>
          </a:prstGeom>
          <a:noFill/>
        </p:spPr>
        <p:txBody>
          <a:bodyPr wrap="square" rtlCol="0">
            <a:spAutoFit/>
          </a:bodyPr>
          <a:lstStyle/>
          <a:p>
            <a:r>
              <a:rPr lang="en-US" dirty="0"/>
              <a:t>Exchange of Information</a:t>
            </a:r>
            <a:endParaRPr lang="en-IN" dirty="0"/>
          </a:p>
        </p:txBody>
      </p:sp>
    </p:spTree>
    <p:extLst>
      <p:ext uri="{BB962C8B-B14F-4D97-AF65-F5344CB8AC3E}">
        <p14:creationId xmlns:p14="http://schemas.microsoft.com/office/powerpoint/2010/main" val="555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F. Texture Information Encoder</a:t>
            </a:r>
            <a:endParaRPr lang="en-IN" dirty="0"/>
          </a:p>
        </p:txBody>
      </p:sp>
      <p:graphicFrame>
        <p:nvGraphicFramePr>
          <p:cNvPr id="5" name="Table 2">
            <a:extLst>
              <a:ext uri="{FF2B5EF4-FFF2-40B4-BE49-F238E27FC236}">
                <a16:creationId xmlns:a16="http://schemas.microsoft.com/office/drawing/2014/main" id="{F8A7CDA5-EBD8-CE26-EF82-A879ED7519BC}"/>
              </a:ext>
            </a:extLst>
          </p:cNvPr>
          <p:cNvGraphicFramePr>
            <a:graphicFrameLocks noGrp="1"/>
          </p:cNvGraphicFramePr>
          <p:nvPr>
            <p:extLst>
              <p:ext uri="{D42A27DB-BD31-4B8C-83A1-F6EECF244321}">
                <p14:modId xmlns:p14="http://schemas.microsoft.com/office/powerpoint/2010/main" val="3792513362"/>
              </p:ext>
            </p:extLst>
          </p:nvPr>
        </p:nvGraphicFramePr>
        <p:xfrm>
          <a:off x="802932" y="2109595"/>
          <a:ext cx="5033912" cy="3899472"/>
        </p:xfrm>
        <a:graphic>
          <a:graphicData uri="http://schemas.openxmlformats.org/drawingml/2006/table">
            <a:tbl>
              <a:tblPr firstRow="1" bandRow="1">
                <a:tableStyleId>{5940675A-B579-460E-94D1-54222C63F5DA}</a:tableStyleId>
              </a:tblPr>
              <a:tblGrid>
                <a:gridCol w="629239">
                  <a:extLst>
                    <a:ext uri="{9D8B030D-6E8A-4147-A177-3AD203B41FA5}">
                      <a16:colId xmlns:a16="http://schemas.microsoft.com/office/drawing/2014/main" val="1247547282"/>
                    </a:ext>
                  </a:extLst>
                </a:gridCol>
                <a:gridCol w="629239">
                  <a:extLst>
                    <a:ext uri="{9D8B030D-6E8A-4147-A177-3AD203B41FA5}">
                      <a16:colId xmlns:a16="http://schemas.microsoft.com/office/drawing/2014/main" val="950660885"/>
                    </a:ext>
                  </a:extLst>
                </a:gridCol>
                <a:gridCol w="629239">
                  <a:extLst>
                    <a:ext uri="{9D8B030D-6E8A-4147-A177-3AD203B41FA5}">
                      <a16:colId xmlns:a16="http://schemas.microsoft.com/office/drawing/2014/main" val="499447862"/>
                    </a:ext>
                  </a:extLst>
                </a:gridCol>
                <a:gridCol w="629239">
                  <a:extLst>
                    <a:ext uri="{9D8B030D-6E8A-4147-A177-3AD203B41FA5}">
                      <a16:colId xmlns:a16="http://schemas.microsoft.com/office/drawing/2014/main" val="814253521"/>
                    </a:ext>
                  </a:extLst>
                </a:gridCol>
                <a:gridCol w="629239">
                  <a:extLst>
                    <a:ext uri="{9D8B030D-6E8A-4147-A177-3AD203B41FA5}">
                      <a16:colId xmlns:a16="http://schemas.microsoft.com/office/drawing/2014/main" val="4032065116"/>
                    </a:ext>
                  </a:extLst>
                </a:gridCol>
                <a:gridCol w="629239">
                  <a:extLst>
                    <a:ext uri="{9D8B030D-6E8A-4147-A177-3AD203B41FA5}">
                      <a16:colId xmlns:a16="http://schemas.microsoft.com/office/drawing/2014/main" val="837496410"/>
                    </a:ext>
                  </a:extLst>
                </a:gridCol>
                <a:gridCol w="629239">
                  <a:extLst>
                    <a:ext uri="{9D8B030D-6E8A-4147-A177-3AD203B41FA5}">
                      <a16:colId xmlns:a16="http://schemas.microsoft.com/office/drawing/2014/main" val="720063026"/>
                    </a:ext>
                  </a:extLst>
                </a:gridCol>
                <a:gridCol w="629239">
                  <a:extLst>
                    <a:ext uri="{9D8B030D-6E8A-4147-A177-3AD203B41FA5}">
                      <a16:colId xmlns:a16="http://schemas.microsoft.com/office/drawing/2014/main" val="3414953578"/>
                    </a:ext>
                  </a:extLst>
                </a:gridCol>
              </a:tblGrid>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6240698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5203731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9087777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33287332"/>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228646060"/>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372736474"/>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24781745"/>
                  </a:ext>
                </a:extLst>
              </a:tr>
              <a:tr h="48743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89178721"/>
                  </a:ext>
                </a:extLst>
              </a:tr>
            </a:tbl>
          </a:graphicData>
        </a:graphic>
      </p:graphicFrame>
      <p:sp>
        <p:nvSpPr>
          <p:cNvPr id="6" name="Rectangle 5">
            <a:extLst>
              <a:ext uri="{FF2B5EF4-FFF2-40B4-BE49-F238E27FC236}">
                <a16:creationId xmlns:a16="http://schemas.microsoft.com/office/drawing/2014/main" id="{E4DF8E88-6D9E-BC3D-3EFA-83BCAB6B29FC}"/>
              </a:ext>
            </a:extLst>
          </p:cNvPr>
          <p:cNvSpPr/>
          <p:nvPr/>
        </p:nvSpPr>
        <p:spPr>
          <a:xfrm>
            <a:off x="793506" y="212522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4DB3B587-D822-4EB8-EAE0-649B4216E85B}"/>
              </a:ext>
            </a:extLst>
          </p:cNvPr>
          <p:cNvSpPr/>
          <p:nvPr/>
        </p:nvSpPr>
        <p:spPr>
          <a:xfrm>
            <a:off x="2077122" y="213622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DE49692E-16EF-4948-1939-C68B52C05016}"/>
              </a:ext>
            </a:extLst>
          </p:cNvPr>
          <p:cNvSpPr/>
          <p:nvPr/>
        </p:nvSpPr>
        <p:spPr>
          <a:xfrm>
            <a:off x="3351315" y="213779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CC2159D6-6D08-FBBD-4B8D-2F2893255FCE}"/>
              </a:ext>
            </a:extLst>
          </p:cNvPr>
          <p:cNvSpPr/>
          <p:nvPr/>
        </p:nvSpPr>
        <p:spPr>
          <a:xfrm>
            <a:off x="4587800" y="2120507"/>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5" name="Rectangle 14">
            <a:extLst>
              <a:ext uri="{FF2B5EF4-FFF2-40B4-BE49-F238E27FC236}">
                <a16:creationId xmlns:a16="http://schemas.microsoft.com/office/drawing/2014/main" id="{73F2484C-32D4-85C7-5366-0FD5A3504CCB}"/>
              </a:ext>
            </a:extLst>
          </p:cNvPr>
          <p:cNvSpPr/>
          <p:nvPr/>
        </p:nvSpPr>
        <p:spPr>
          <a:xfrm>
            <a:off x="795076" y="3116606"/>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E455B0F2-00A0-27AB-0045-80F6F9ACDD56}"/>
              </a:ext>
            </a:extLst>
          </p:cNvPr>
          <p:cNvSpPr/>
          <p:nvPr/>
        </p:nvSpPr>
        <p:spPr>
          <a:xfrm>
            <a:off x="2078692" y="3127604"/>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0FE826EC-7326-47C7-A407-DF35A9C26C12}"/>
              </a:ext>
            </a:extLst>
          </p:cNvPr>
          <p:cNvSpPr/>
          <p:nvPr/>
        </p:nvSpPr>
        <p:spPr>
          <a:xfrm>
            <a:off x="3352885" y="3129176"/>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8" name="Rectangle 17">
            <a:extLst>
              <a:ext uri="{FF2B5EF4-FFF2-40B4-BE49-F238E27FC236}">
                <a16:creationId xmlns:a16="http://schemas.microsoft.com/office/drawing/2014/main" id="{217E0234-03FA-96BA-2128-D84ECCE8492C}"/>
              </a:ext>
            </a:extLst>
          </p:cNvPr>
          <p:cNvSpPr/>
          <p:nvPr/>
        </p:nvSpPr>
        <p:spPr>
          <a:xfrm>
            <a:off x="4589370" y="3111891"/>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0" name="Rectangle 19">
            <a:extLst>
              <a:ext uri="{FF2B5EF4-FFF2-40B4-BE49-F238E27FC236}">
                <a16:creationId xmlns:a16="http://schemas.microsoft.com/office/drawing/2014/main" id="{17EEC3F1-A33E-0E5A-AACC-FFB226D55108}"/>
              </a:ext>
            </a:extLst>
          </p:cNvPr>
          <p:cNvSpPr/>
          <p:nvPr/>
        </p:nvSpPr>
        <p:spPr>
          <a:xfrm>
            <a:off x="785650" y="4096995"/>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5" name="Rectangle 44">
            <a:extLst>
              <a:ext uri="{FF2B5EF4-FFF2-40B4-BE49-F238E27FC236}">
                <a16:creationId xmlns:a16="http://schemas.microsoft.com/office/drawing/2014/main" id="{A98305FE-72F7-F0CF-9654-E20A7814D0F8}"/>
              </a:ext>
            </a:extLst>
          </p:cNvPr>
          <p:cNvSpPr/>
          <p:nvPr/>
        </p:nvSpPr>
        <p:spPr>
          <a:xfrm>
            <a:off x="2069266" y="4107993"/>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6" name="Rectangle 45">
            <a:extLst>
              <a:ext uri="{FF2B5EF4-FFF2-40B4-BE49-F238E27FC236}">
                <a16:creationId xmlns:a16="http://schemas.microsoft.com/office/drawing/2014/main" id="{683E1C2C-44FA-7949-24A4-6A240B20E90B}"/>
              </a:ext>
            </a:extLst>
          </p:cNvPr>
          <p:cNvSpPr/>
          <p:nvPr/>
        </p:nvSpPr>
        <p:spPr>
          <a:xfrm>
            <a:off x="3343459" y="4109565"/>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7" name="Rectangle 46">
            <a:extLst>
              <a:ext uri="{FF2B5EF4-FFF2-40B4-BE49-F238E27FC236}">
                <a16:creationId xmlns:a16="http://schemas.microsoft.com/office/drawing/2014/main" id="{BCC2A485-9511-A8A7-CB60-E3A3A8A00936}"/>
              </a:ext>
            </a:extLst>
          </p:cNvPr>
          <p:cNvSpPr/>
          <p:nvPr/>
        </p:nvSpPr>
        <p:spPr>
          <a:xfrm>
            <a:off x="4579944" y="409228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8" name="Rectangle 47">
            <a:extLst>
              <a:ext uri="{FF2B5EF4-FFF2-40B4-BE49-F238E27FC236}">
                <a16:creationId xmlns:a16="http://schemas.microsoft.com/office/drawing/2014/main" id="{B61CECEE-276B-2F87-8269-97FC16DA68CE}"/>
              </a:ext>
            </a:extLst>
          </p:cNvPr>
          <p:cNvSpPr/>
          <p:nvPr/>
        </p:nvSpPr>
        <p:spPr>
          <a:xfrm>
            <a:off x="776221" y="507738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49" name="Rectangle 48">
            <a:extLst>
              <a:ext uri="{FF2B5EF4-FFF2-40B4-BE49-F238E27FC236}">
                <a16:creationId xmlns:a16="http://schemas.microsoft.com/office/drawing/2014/main" id="{A2790FA8-DB6F-7F59-55DF-D9C436DFDCDF}"/>
              </a:ext>
            </a:extLst>
          </p:cNvPr>
          <p:cNvSpPr/>
          <p:nvPr/>
        </p:nvSpPr>
        <p:spPr>
          <a:xfrm>
            <a:off x="2059837" y="5088380"/>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0" name="Rectangle 49">
            <a:extLst>
              <a:ext uri="{FF2B5EF4-FFF2-40B4-BE49-F238E27FC236}">
                <a16:creationId xmlns:a16="http://schemas.microsoft.com/office/drawing/2014/main" id="{0713BC8F-1E97-009D-BFB0-1869177462D3}"/>
              </a:ext>
            </a:extLst>
          </p:cNvPr>
          <p:cNvSpPr/>
          <p:nvPr/>
        </p:nvSpPr>
        <p:spPr>
          <a:xfrm>
            <a:off x="3334030" y="508995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1" name="Rectangle 50">
            <a:extLst>
              <a:ext uri="{FF2B5EF4-FFF2-40B4-BE49-F238E27FC236}">
                <a16:creationId xmlns:a16="http://schemas.microsoft.com/office/drawing/2014/main" id="{65DB61EF-2D95-F092-DE31-5486F912058C}"/>
              </a:ext>
            </a:extLst>
          </p:cNvPr>
          <p:cNvSpPr/>
          <p:nvPr/>
        </p:nvSpPr>
        <p:spPr>
          <a:xfrm>
            <a:off x="4570515" y="5072667"/>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2" name="Rectangle 51">
            <a:extLst>
              <a:ext uri="{FF2B5EF4-FFF2-40B4-BE49-F238E27FC236}">
                <a16:creationId xmlns:a16="http://schemas.microsoft.com/office/drawing/2014/main" id="{699B25A4-10E2-5F42-9F29-32FDB2B2F4B5}"/>
              </a:ext>
            </a:extLst>
          </p:cNvPr>
          <p:cNvSpPr/>
          <p:nvPr/>
        </p:nvSpPr>
        <p:spPr>
          <a:xfrm>
            <a:off x="1399960" y="2627983"/>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3" name="Rectangle 52">
            <a:extLst>
              <a:ext uri="{FF2B5EF4-FFF2-40B4-BE49-F238E27FC236}">
                <a16:creationId xmlns:a16="http://schemas.microsoft.com/office/drawing/2014/main" id="{3551209C-5479-4EE1-BA7E-0D1B646FC1CA}"/>
              </a:ext>
            </a:extLst>
          </p:cNvPr>
          <p:cNvSpPr/>
          <p:nvPr/>
        </p:nvSpPr>
        <p:spPr>
          <a:xfrm>
            <a:off x="3910638" y="2612270"/>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4" name="Rectangle 53">
            <a:extLst>
              <a:ext uri="{FF2B5EF4-FFF2-40B4-BE49-F238E27FC236}">
                <a16:creationId xmlns:a16="http://schemas.microsoft.com/office/drawing/2014/main" id="{B1DE4B22-A1AD-F4B7-6D11-AA332BD901A7}"/>
              </a:ext>
            </a:extLst>
          </p:cNvPr>
          <p:cNvSpPr/>
          <p:nvPr/>
        </p:nvSpPr>
        <p:spPr>
          <a:xfrm>
            <a:off x="2658444" y="2613840"/>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5" name="Rectangle 54">
            <a:extLst>
              <a:ext uri="{FF2B5EF4-FFF2-40B4-BE49-F238E27FC236}">
                <a16:creationId xmlns:a16="http://schemas.microsoft.com/office/drawing/2014/main" id="{DD3C7B98-B5DA-A210-7302-1686205BAD1A}"/>
              </a:ext>
            </a:extLst>
          </p:cNvPr>
          <p:cNvSpPr/>
          <p:nvPr/>
        </p:nvSpPr>
        <p:spPr>
          <a:xfrm>
            <a:off x="7637365" y="2277622"/>
            <a:ext cx="567177" cy="482336"/>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6" name="Equals 55">
            <a:extLst>
              <a:ext uri="{FF2B5EF4-FFF2-40B4-BE49-F238E27FC236}">
                <a16:creationId xmlns:a16="http://schemas.microsoft.com/office/drawing/2014/main" id="{11D151CF-C980-DE01-F381-2B0C4DF060C9}"/>
              </a:ext>
            </a:extLst>
          </p:cNvPr>
          <p:cNvSpPr/>
          <p:nvPr/>
        </p:nvSpPr>
        <p:spPr>
          <a:xfrm>
            <a:off x="8540775" y="2400171"/>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7" name="TextBox 56">
            <a:extLst>
              <a:ext uri="{FF2B5EF4-FFF2-40B4-BE49-F238E27FC236}">
                <a16:creationId xmlns:a16="http://schemas.microsoft.com/office/drawing/2014/main" id="{CD9265ED-156E-1180-DC01-6CEAA9B4DBC2}"/>
              </a:ext>
            </a:extLst>
          </p:cNvPr>
          <p:cNvSpPr txBox="1"/>
          <p:nvPr/>
        </p:nvSpPr>
        <p:spPr>
          <a:xfrm>
            <a:off x="9107952" y="2192781"/>
            <a:ext cx="2281281" cy="646331"/>
          </a:xfrm>
          <a:prstGeom prst="rect">
            <a:avLst/>
          </a:prstGeom>
          <a:noFill/>
        </p:spPr>
        <p:txBody>
          <a:bodyPr wrap="square" rtlCol="0">
            <a:spAutoFit/>
          </a:bodyPr>
          <a:lstStyle/>
          <a:p>
            <a:r>
              <a:rPr lang="en-US" dirty="0"/>
              <a:t>Oddly placed pixels. Pooling happens here</a:t>
            </a:r>
            <a:endParaRPr lang="en-IN" dirty="0"/>
          </a:p>
        </p:txBody>
      </p:sp>
      <p:sp>
        <p:nvSpPr>
          <p:cNvPr id="58" name="Rectangle 57">
            <a:extLst>
              <a:ext uri="{FF2B5EF4-FFF2-40B4-BE49-F238E27FC236}">
                <a16:creationId xmlns:a16="http://schemas.microsoft.com/office/drawing/2014/main" id="{0E7AA67C-BBBD-4AFE-524B-8161CCC8113A}"/>
              </a:ext>
            </a:extLst>
          </p:cNvPr>
          <p:cNvSpPr/>
          <p:nvPr/>
        </p:nvSpPr>
        <p:spPr>
          <a:xfrm>
            <a:off x="7638935" y="3184168"/>
            <a:ext cx="567177" cy="482336"/>
          </a:xfrm>
          <a:prstGeom prst="rect">
            <a:avLst/>
          </a:prstGeom>
          <a:noFill/>
          <a:ln w="571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59" name="Equals 58">
            <a:extLst>
              <a:ext uri="{FF2B5EF4-FFF2-40B4-BE49-F238E27FC236}">
                <a16:creationId xmlns:a16="http://schemas.microsoft.com/office/drawing/2014/main" id="{92519E89-D350-FB1A-6F44-7CDE753D466E}"/>
              </a:ext>
            </a:extLst>
          </p:cNvPr>
          <p:cNvSpPr/>
          <p:nvPr/>
        </p:nvSpPr>
        <p:spPr>
          <a:xfrm>
            <a:off x="8542345" y="3306717"/>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0" name="TextBox 59">
            <a:extLst>
              <a:ext uri="{FF2B5EF4-FFF2-40B4-BE49-F238E27FC236}">
                <a16:creationId xmlns:a16="http://schemas.microsoft.com/office/drawing/2014/main" id="{C651E5E6-29AA-C599-1C68-9EFC126449B9}"/>
              </a:ext>
            </a:extLst>
          </p:cNvPr>
          <p:cNvSpPr txBox="1"/>
          <p:nvPr/>
        </p:nvSpPr>
        <p:spPr>
          <a:xfrm>
            <a:off x="9109522" y="3099327"/>
            <a:ext cx="2281281" cy="923330"/>
          </a:xfrm>
          <a:prstGeom prst="rect">
            <a:avLst/>
          </a:prstGeom>
          <a:noFill/>
        </p:spPr>
        <p:txBody>
          <a:bodyPr wrap="square" rtlCol="0">
            <a:spAutoFit/>
          </a:bodyPr>
          <a:lstStyle/>
          <a:p>
            <a:r>
              <a:rPr lang="en-US" dirty="0"/>
              <a:t>Evenly placed pixels. Pooling does not happen here</a:t>
            </a:r>
            <a:endParaRPr lang="en-IN" dirty="0"/>
          </a:p>
        </p:txBody>
      </p:sp>
      <p:cxnSp>
        <p:nvCxnSpPr>
          <p:cNvPr id="61" name="Straight Arrow Connector 60">
            <a:extLst>
              <a:ext uri="{FF2B5EF4-FFF2-40B4-BE49-F238E27FC236}">
                <a16:creationId xmlns:a16="http://schemas.microsoft.com/office/drawing/2014/main" id="{3CFB9223-99A9-ED2B-715E-EA21B383BC29}"/>
              </a:ext>
            </a:extLst>
          </p:cNvPr>
          <p:cNvCxnSpPr>
            <a:cxnSpLocks/>
          </p:cNvCxnSpPr>
          <p:nvPr/>
        </p:nvCxnSpPr>
        <p:spPr>
          <a:xfrm>
            <a:off x="7829046" y="4447356"/>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82936AA-1A3B-0307-CFA4-4B7B989FD5C3}"/>
              </a:ext>
            </a:extLst>
          </p:cNvPr>
          <p:cNvCxnSpPr>
            <a:cxnSpLocks/>
          </p:cNvCxnSpPr>
          <p:nvPr/>
        </p:nvCxnSpPr>
        <p:spPr>
          <a:xfrm flipH="1">
            <a:off x="7772489" y="4599756"/>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Equals 62">
            <a:extLst>
              <a:ext uri="{FF2B5EF4-FFF2-40B4-BE49-F238E27FC236}">
                <a16:creationId xmlns:a16="http://schemas.microsoft.com/office/drawing/2014/main" id="{518C5D37-281E-0434-E262-07192B4521A9}"/>
              </a:ext>
            </a:extLst>
          </p:cNvPr>
          <p:cNvSpPr/>
          <p:nvPr/>
        </p:nvSpPr>
        <p:spPr>
          <a:xfrm>
            <a:off x="8543916" y="4448929"/>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4" name="TextBox 63">
            <a:extLst>
              <a:ext uri="{FF2B5EF4-FFF2-40B4-BE49-F238E27FC236}">
                <a16:creationId xmlns:a16="http://schemas.microsoft.com/office/drawing/2014/main" id="{FEA7A9AF-3100-C757-A504-AC26150716E8}"/>
              </a:ext>
            </a:extLst>
          </p:cNvPr>
          <p:cNvSpPr txBox="1"/>
          <p:nvPr/>
        </p:nvSpPr>
        <p:spPr>
          <a:xfrm>
            <a:off x="9111093" y="4241539"/>
            <a:ext cx="2281281" cy="646331"/>
          </a:xfrm>
          <a:prstGeom prst="rect">
            <a:avLst/>
          </a:prstGeom>
          <a:noFill/>
        </p:spPr>
        <p:txBody>
          <a:bodyPr wrap="square" rtlCol="0">
            <a:spAutoFit/>
          </a:bodyPr>
          <a:lstStyle/>
          <a:p>
            <a:r>
              <a:rPr lang="en-US" dirty="0"/>
              <a:t>Exchange of Information</a:t>
            </a:r>
            <a:endParaRPr lang="en-IN" dirty="0"/>
          </a:p>
        </p:txBody>
      </p:sp>
      <p:sp>
        <p:nvSpPr>
          <p:cNvPr id="65" name="Rectangle 64">
            <a:extLst>
              <a:ext uri="{FF2B5EF4-FFF2-40B4-BE49-F238E27FC236}">
                <a16:creationId xmlns:a16="http://schemas.microsoft.com/office/drawing/2014/main" id="{DB35B298-0647-4BC6-8504-E930F90B8DA6}"/>
              </a:ext>
            </a:extLst>
          </p:cNvPr>
          <p:cNvSpPr/>
          <p:nvPr/>
        </p:nvSpPr>
        <p:spPr>
          <a:xfrm>
            <a:off x="1426856" y="3605134"/>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6" name="Rectangle 65">
            <a:extLst>
              <a:ext uri="{FF2B5EF4-FFF2-40B4-BE49-F238E27FC236}">
                <a16:creationId xmlns:a16="http://schemas.microsoft.com/office/drawing/2014/main" id="{4A731AA6-9745-9232-24F5-09C8011DD8ED}"/>
              </a:ext>
            </a:extLst>
          </p:cNvPr>
          <p:cNvSpPr/>
          <p:nvPr/>
        </p:nvSpPr>
        <p:spPr>
          <a:xfrm>
            <a:off x="3937534" y="3589421"/>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7" name="Rectangle 66">
            <a:extLst>
              <a:ext uri="{FF2B5EF4-FFF2-40B4-BE49-F238E27FC236}">
                <a16:creationId xmlns:a16="http://schemas.microsoft.com/office/drawing/2014/main" id="{D821D69E-DC8F-B393-38F7-2B1896B9EB09}"/>
              </a:ext>
            </a:extLst>
          </p:cNvPr>
          <p:cNvSpPr/>
          <p:nvPr/>
        </p:nvSpPr>
        <p:spPr>
          <a:xfrm>
            <a:off x="2685340" y="3590991"/>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8" name="Rectangle 67">
            <a:extLst>
              <a:ext uri="{FF2B5EF4-FFF2-40B4-BE49-F238E27FC236}">
                <a16:creationId xmlns:a16="http://schemas.microsoft.com/office/drawing/2014/main" id="{CB00DE1D-5D0E-5CF4-82DD-E57D7676409E}"/>
              </a:ext>
            </a:extLst>
          </p:cNvPr>
          <p:cNvSpPr/>
          <p:nvPr/>
        </p:nvSpPr>
        <p:spPr>
          <a:xfrm>
            <a:off x="1426858" y="4582286"/>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69" name="Rectangle 68">
            <a:extLst>
              <a:ext uri="{FF2B5EF4-FFF2-40B4-BE49-F238E27FC236}">
                <a16:creationId xmlns:a16="http://schemas.microsoft.com/office/drawing/2014/main" id="{CFABDA39-53C0-77F6-D457-125EF729BAC7}"/>
              </a:ext>
            </a:extLst>
          </p:cNvPr>
          <p:cNvSpPr/>
          <p:nvPr/>
        </p:nvSpPr>
        <p:spPr>
          <a:xfrm>
            <a:off x="3937536" y="4566573"/>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0" name="Rectangle 69">
            <a:extLst>
              <a:ext uri="{FF2B5EF4-FFF2-40B4-BE49-F238E27FC236}">
                <a16:creationId xmlns:a16="http://schemas.microsoft.com/office/drawing/2014/main" id="{8DCCBDE6-B332-0AF4-7E74-0F97A62E70DA}"/>
              </a:ext>
            </a:extLst>
          </p:cNvPr>
          <p:cNvSpPr/>
          <p:nvPr/>
        </p:nvSpPr>
        <p:spPr>
          <a:xfrm>
            <a:off x="2685342" y="4568143"/>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066424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F. Texture Information Encoder</a:t>
            </a:r>
            <a:endParaRPr lang="en-IN" dirty="0"/>
          </a:p>
        </p:txBody>
      </p:sp>
      <p:graphicFrame>
        <p:nvGraphicFramePr>
          <p:cNvPr id="3" name="Table 2">
            <a:extLst>
              <a:ext uri="{FF2B5EF4-FFF2-40B4-BE49-F238E27FC236}">
                <a16:creationId xmlns:a16="http://schemas.microsoft.com/office/drawing/2014/main" id="{852F6652-4118-DBEC-9021-D72D3BAB8DF3}"/>
              </a:ext>
            </a:extLst>
          </p:cNvPr>
          <p:cNvGraphicFramePr>
            <a:graphicFrameLocks noGrp="1"/>
          </p:cNvGraphicFramePr>
          <p:nvPr>
            <p:extLst>
              <p:ext uri="{D42A27DB-BD31-4B8C-83A1-F6EECF244321}">
                <p14:modId xmlns:p14="http://schemas.microsoft.com/office/powerpoint/2010/main" val="3119772288"/>
              </p:ext>
            </p:extLst>
          </p:nvPr>
        </p:nvGraphicFramePr>
        <p:xfrm>
          <a:off x="931270" y="1936337"/>
          <a:ext cx="5033912" cy="3899472"/>
        </p:xfrm>
        <a:graphic>
          <a:graphicData uri="http://schemas.openxmlformats.org/drawingml/2006/table">
            <a:tbl>
              <a:tblPr firstRow="1" bandRow="1">
                <a:tableStyleId>{5940675A-B579-460E-94D1-54222C63F5DA}</a:tableStyleId>
              </a:tblPr>
              <a:tblGrid>
                <a:gridCol w="629239">
                  <a:extLst>
                    <a:ext uri="{9D8B030D-6E8A-4147-A177-3AD203B41FA5}">
                      <a16:colId xmlns:a16="http://schemas.microsoft.com/office/drawing/2014/main" val="1247547282"/>
                    </a:ext>
                  </a:extLst>
                </a:gridCol>
                <a:gridCol w="629239">
                  <a:extLst>
                    <a:ext uri="{9D8B030D-6E8A-4147-A177-3AD203B41FA5}">
                      <a16:colId xmlns:a16="http://schemas.microsoft.com/office/drawing/2014/main" val="950660885"/>
                    </a:ext>
                  </a:extLst>
                </a:gridCol>
                <a:gridCol w="629239">
                  <a:extLst>
                    <a:ext uri="{9D8B030D-6E8A-4147-A177-3AD203B41FA5}">
                      <a16:colId xmlns:a16="http://schemas.microsoft.com/office/drawing/2014/main" val="499447862"/>
                    </a:ext>
                  </a:extLst>
                </a:gridCol>
                <a:gridCol w="629239">
                  <a:extLst>
                    <a:ext uri="{9D8B030D-6E8A-4147-A177-3AD203B41FA5}">
                      <a16:colId xmlns:a16="http://schemas.microsoft.com/office/drawing/2014/main" val="814253521"/>
                    </a:ext>
                  </a:extLst>
                </a:gridCol>
                <a:gridCol w="629239">
                  <a:extLst>
                    <a:ext uri="{9D8B030D-6E8A-4147-A177-3AD203B41FA5}">
                      <a16:colId xmlns:a16="http://schemas.microsoft.com/office/drawing/2014/main" val="4032065116"/>
                    </a:ext>
                  </a:extLst>
                </a:gridCol>
                <a:gridCol w="629239">
                  <a:extLst>
                    <a:ext uri="{9D8B030D-6E8A-4147-A177-3AD203B41FA5}">
                      <a16:colId xmlns:a16="http://schemas.microsoft.com/office/drawing/2014/main" val="837496410"/>
                    </a:ext>
                  </a:extLst>
                </a:gridCol>
                <a:gridCol w="629239">
                  <a:extLst>
                    <a:ext uri="{9D8B030D-6E8A-4147-A177-3AD203B41FA5}">
                      <a16:colId xmlns:a16="http://schemas.microsoft.com/office/drawing/2014/main" val="720063026"/>
                    </a:ext>
                  </a:extLst>
                </a:gridCol>
                <a:gridCol w="629239">
                  <a:extLst>
                    <a:ext uri="{9D8B030D-6E8A-4147-A177-3AD203B41FA5}">
                      <a16:colId xmlns:a16="http://schemas.microsoft.com/office/drawing/2014/main" val="3414953578"/>
                    </a:ext>
                  </a:extLst>
                </a:gridCol>
              </a:tblGrid>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6240698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5203731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90877773"/>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533287332"/>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228646060"/>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372736474"/>
                  </a:ext>
                </a:extLst>
              </a:tr>
              <a:tr h="487434">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3924781745"/>
                  </a:ext>
                </a:extLst>
              </a:tr>
              <a:tr h="487434">
                <a:tc>
                  <a:txBody>
                    <a:bodyPr/>
                    <a:lstStyle/>
                    <a:p>
                      <a:endParaRPr lang="en-IN" dirty="0"/>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289178721"/>
                  </a:ext>
                </a:extLst>
              </a:tr>
            </a:tbl>
          </a:graphicData>
        </a:graphic>
      </p:graphicFrame>
      <p:sp>
        <p:nvSpPr>
          <p:cNvPr id="4" name="Rectangle 3">
            <a:extLst>
              <a:ext uri="{FF2B5EF4-FFF2-40B4-BE49-F238E27FC236}">
                <a16:creationId xmlns:a16="http://schemas.microsoft.com/office/drawing/2014/main" id="{38D04078-F6B6-E1EC-D357-BD737D12E781}"/>
              </a:ext>
            </a:extLst>
          </p:cNvPr>
          <p:cNvSpPr/>
          <p:nvPr/>
        </p:nvSpPr>
        <p:spPr>
          <a:xfrm>
            <a:off x="921844" y="1951964"/>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7" name="Rectangle 6">
            <a:extLst>
              <a:ext uri="{FF2B5EF4-FFF2-40B4-BE49-F238E27FC236}">
                <a16:creationId xmlns:a16="http://schemas.microsoft.com/office/drawing/2014/main" id="{15712088-90C1-CA96-E664-EEA0251E9A69}"/>
              </a:ext>
            </a:extLst>
          </p:cNvPr>
          <p:cNvSpPr/>
          <p:nvPr/>
        </p:nvSpPr>
        <p:spPr>
          <a:xfrm>
            <a:off x="2205460" y="196296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8" name="Rectangle 7">
            <a:extLst>
              <a:ext uri="{FF2B5EF4-FFF2-40B4-BE49-F238E27FC236}">
                <a16:creationId xmlns:a16="http://schemas.microsoft.com/office/drawing/2014/main" id="{BEAA7029-B53B-E659-A1BF-5B6394E67B09}"/>
              </a:ext>
            </a:extLst>
          </p:cNvPr>
          <p:cNvSpPr/>
          <p:nvPr/>
        </p:nvSpPr>
        <p:spPr>
          <a:xfrm>
            <a:off x="3479653" y="1964534"/>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1" name="Rectangle 20">
            <a:extLst>
              <a:ext uri="{FF2B5EF4-FFF2-40B4-BE49-F238E27FC236}">
                <a16:creationId xmlns:a16="http://schemas.microsoft.com/office/drawing/2014/main" id="{FB9B8695-E7AC-E3F8-362C-CF7AAD2FFCC5}"/>
              </a:ext>
            </a:extLst>
          </p:cNvPr>
          <p:cNvSpPr/>
          <p:nvPr/>
        </p:nvSpPr>
        <p:spPr>
          <a:xfrm>
            <a:off x="4716138" y="1947249"/>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2" name="Rectangle 21">
            <a:extLst>
              <a:ext uri="{FF2B5EF4-FFF2-40B4-BE49-F238E27FC236}">
                <a16:creationId xmlns:a16="http://schemas.microsoft.com/office/drawing/2014/main" id="{A8D20F98-C305-B121-9A8E-7E7F267A4009}"/>
              </a:ext>
            </a:extLst>
          </p:cNvPr>
          <p:cNvSpPr/>
          <p:nvPr/>
        </p:nvSpPr>
        <p:spPr>
          <a:xfrm>
            <a:off x="923414" y="2943348"/>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4" name="Rectangle 23">
            <a:extLst>
              <a:ext uri="{FF2B5EF4-FFF2-40B4-BE49-F238E27FC236}">
                <a16:creationId xmlns:a16="http://schemas.microsoft.com/office/drawing/2014/main" id="{22EA0D3E-FCAF-9FDF-D2B2-3299ED67BAEB}"/>
              </a:ext>
            </a:extLst>
          </p:cNvPr>
          <p:cNvSpPr/>
          <p:nvPr/>
        </p:nvSpPr>
        <p:spPr>
          <a:xfrm>
            <a:off x="2207030" y="2954346"/>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5" name="Rectangle 24">
            <a:extLst>
              <a:ext uri="{FF2B5EF4-FFF2-40B4-BE49-F238E27FC236}">
                <a16:creationId xmlns:a16="http://schemas.microsoft.com/office/drawing/2014/main" id="{BFAA3E50-673F-C696-1C2C-C5C26CA5A27B}"/>
              </a:ext>
            </a:extLst>
          </p:cNvPr>
          <p:cNvSpPr/>
          <p:nvPr/>
        </p:nvSpPr>
        <p:spPr>
          <a:xfrm>
            <a:off x="3481223" y="2955918"/>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6" name="Rectangle 25">
            <a:extLst>
              <a:ext uri="{FF2B5EF4-FFF2-40B4-BE49-F238E27FC236}">
                <a16:creationId xmlns:a16="http://schemas.microsoft.com/office/drawing/2014/main" id="{9ACE8527-9A8C-8F24-A171-F8AF748A0BC8}"/>
              </a:ext>
            </a:extLst>
          </p:cNvPr>
          <p:cNvSpPr/>
          <p:nvPr/>
        </p:nvSpPr>
        <p:spPr>
          <a:xfrm>
            <a:off x="4717708" y="2938633"/>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7" name="Rectangle 26">
            <a:extLst>
              <a:ext uri="{FF2B5EF4-FFF2-40B4-BE49-F238E27FC236}">
                <a16:creationId xmlns:a16="http://schemas.microsoft.com/office/drawing/2014/main" id="{4D1E9E73-31FB-ED13-F47B-7B52AD7A4E02}"/>
              </a:ext>
            </a:extLst>
          </p:cNvPr>
          <p:cNvSpPr/>
          <p:nvPr/>
        </p:nvSpPr>
        <p:spPr>
          <a:xfrm>
            <a:off x="913988" y="3923737"/>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8" name="Rectangle 27">
            <a:extLst>
              <a:ext uri="{FF2B5EF4-FFF2-40B4-BE49-F238E27FC236}">
                <a16:creationId xmlns:a16="http://schemas.microsoft.com/office/drawing/2014/main" id="{8EDAF4B9-72F1-2C4E-77AA-DC4BF8F9ED7E}"/>
              </a:ext>
            </a:extLst>
          </p:cNvPr>
          <p:cNvSpPr/>
          <p:nvPr/>
        </p:nvSpPr>
        <p:spPr>
          <a:xfrm>
            <a:off x="2197604" y="3934735"/>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9" name="Rectangle 28">
            <a:extLst>
              <a:ext uri="{FF2B5EF4-FFF2-40B4-BE49-F238E27FC236}">
                <a16:creationId xmlns:a16="http://schemas.microsoft.com/office/drawing/2014/main" id="{926D1A03-B392-6887-350B-D9BD46C21267}"/>
              </a:ext>
            </a:extLst>
          </p:cNvPr>
          <p:cNvSpPr/>
          <p:nvPr/>
        </p:nvSpPr>
        <p:spPr>
          <a:xfrm>
            <a:off x="3471797" y="3936307"/>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0" name="Rectangle 29">
            <a:extLst>
              <a:ext uri="{FF2B5EF4-FFF2-40B4-BE49-F238E27FC236}">
                <a16:creationId xmlns:a16="http://schemas.microsoft.com/office/drawing/2014/main" id="{FDB7DB60-95A9-389E-059F-C2EB7F54DD53}"/>
              </a:ext>
            </a:extLst>
          </p:cNvPr>
          <p:cNvSpPr/>
          <p:nvPr/>
        </p:nvSpPr>
        <p:spPr>
          <a:xfrm>
            <a:off x="4708282" y="391902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1" name="Rectangle 30">
            <a:extLst>
              <a:ext uri="{FF2B5EF4-FFF2-40B4-BE49-F238E27FC236}">
                <a16:creationId xmlns:a16="http://schemas.microsoft.com/office/drawing/2014/main" id="{719EFAF8-84F9-E213-D64D-BEFB65763807}"/>
              </a:ext>
            </a:extLst>
          </p:cNvPr>
          <p:cNvSpPr/>
          <p:nvPr/>
        </p:nvSpPr>
        <p:spPr>
          <a:xfrm>
            <a:off x="904559" y="4904124"/>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2" name="Rectangle 31">
            <a:extLst>
              <a:ext uri="{FF2B5EF4-FFF2-40B4-BE49-F238E27FC236}">
                <a16:creationId xmlns:a16="http://schemas.microsoft.com/office/drawing/2014/main" id="{45E431E4-7CA5-D582-C73D-A22243B61FEC}"/>
              </a:ext>
            </a:extLst>
          </p:cNvPr>
          <p:cNvSpPr/>
          <p:nvPr/>
        </p:nvSpPr>
        <p:spPr>
          <a:xfrm>
            <a:off x="2188175" y="4915122"/>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3" name="Rectangle 32">
            <a:extLst>
              <a:ext uri="{FF2B5EF4-FFF2-40B4-BE49-F238E27FC236}">
                <a16:creationId xmlns:a16="http://schemas.microsoft.com/office/drawing/2014/main" id="{F092A12A-35B3-3778-C9B8-FDCF9EEE709A}"/>
              </a:ext>
            </a:extLst>
          </p:cNvPr>
          <p:cNvSpPr/>
          <p:nvPr/>
        </p:nvSpPr>
        <p:spPr>
          <a:xfrm>
            <a:off x="3462368" y="4916694"/>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4" name="Rectangle 33">
            <a:extLst>
              <a:ext uri="{FF2B5EF4-FFF2-40B4-BE49-F238E27FC236}">
                <a16:creationId xmlns:a16="http://schemas.microsoft.com/office/drawing/2014/main" id="{1E8B1825-C29A-7BE5-D98A-AF2086C93AF2}"/>
              </a:ext>
            </a:extLst>
          </p:cNvPr>
          <p:cNvSpPr/>
          <p:nvPr/>
        </p:nvSpPr>
        <p:spPr>
          <a:xfrm>
            <a:off x="4698853" y="4899409"/>
            <a:ext cx="1263191" cy="96153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5" name="Rectangle 34">
            <a:extLst>
              <a:ext uri="{FF2B5EF4-FFF2-40B4-BE49-F238E27FC236}">
                <a16:creationId xmlns:a16="http://schemas.microsoft.com/office/drawing/2014/main" id="{498C780E-E98F-0C56-2AF2-1767F58E73EA}"/>
              </a:ext>
            </a:extLst>
          </p:cNvPr>
          <p:cNvSpPr/>
          <p:nvPr/>
        </p:nvSpPr>
        <p:spPr>
          <a:xfrm>
            <a:off x="1528298" y="2454725"/>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6" name="Rectangle 35">
            <a:extLst>
              <a:ext uri="{FF2B5EF4-FFF2-40B4-BE49-F238E27FC236}">
                <a16:creationId xmlns:a16="http://schemas.microsoft.com/office/drawing/2014/main" id="{7CE24036-47FF-FB64-7340-6D37DBD14717}"/>
              </a:ext>
            </a:extLst>
          </p:cNvPr>
          <p:cNvSpPr/>
          <p:nvPr/>
        </p:nvSpPr>
        <p:spPr>
          <a:xfrm>
            <a:off x="4038976" y="2439012"/>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37" name="Rectangle 36">
            <a:extLst>
              <a:ext uri="{FF2B5EF4-FFF2-40B4-BE49-F238E27FC236}">
                <a16:creationId xmlns:a16="http://schemas.microsoft.com/office/drawing/2014/main" id="{8282211B-1D39-52F8-48A6-5B82E63DC8FE}"/>
              </a:ext>
            </a:extLst>
          </p:cNvPr>
          <p:cNvSpPr/>
          <p:nvPr/>
        </p:nvSpPr>
        <p:spPr>
          <a:xfrm>
            <a:off x="2786782" y="2440582"/>
            <a:ext cx="1263191" cy="961534"/>
          </a:xfrm>
          <a:prstGeom prst="rect">
            <a:avLst/>
          </a:prstGeom>
          <a:noFill/>
          <a:ln w="57150">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cxnSp>
        <p:nvCxnSpPr>
          <p:cNvPr id="38" name="Straight Arrow Connector 37">
            <a:extLst>
              <a:ext uri="{FF2B5EF4-FFF2-40B4-BE49-F238E27FC236}">
                <a16:creationId xmlns:a16="http://schemas.microsoft.com/office/drawing/2014/main" id="{EDF91B30-9E31-5E6B-AEBD-4AD4024F505F}"/>
              </a:ext>
            </a:extLst>
          </p:cNvPr>
          <p:cNvCxnSpPr>
            <a:cxnSpLocks/>
          </p:cNvCxnSpPr>
          <p:nvPr/>
        </p:nvCxnSpPr>
        <p:spPr>
          <a:xfrm>
            <a:off x="2053060" y="2074513"/>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DBE724A-CFE9-B07D-FD6E-790C6C01B473}"/>
              </a:ext>
            </a:extLst>
          </p:cNvPr>
          <p:cNvCxnSpPr>
            <a:cxnSpLocks/>
          </p:cNvCxnSpPr>
          <p:nvPr/>
        </p:nvCxnSpPr>
        <p:spPr>
          <a:xfrm flipH="1">
            <a:off x="1996503" y="2226913"/>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72B26FF-CE39-FCAE-0DAD-F45088ABCEFE}"/>
              </a:ext>
            </a:extLst>
          </p:cNvPr>
          <p:cNvCxnSpPr>
            <a:cxnSpLocks/>
          </p:cNvCxnSpPr>
          <p:nvPr/>
        </p:nvCxnSpPr>
        <p:spPr>
          <a:xfrm>
            <a:off x="2026350" y="2613411"/>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48F81E-EA3F-94BF-420A-9A88BA06DAB7}"/>
              </a:ext>
            </a:extLst>
          </p:cNvPr>
          <p:cNvCxnSpPr>
            <a:cxnSpLocks/>
          </p:cNvCxnSpPr>
          <p:nvPr/>
        </p:nvCxnSpPr>
        <p:spPr>
          <a:xfrm flipH="1">
            <a:off x="1969793" y="2765811"/>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6D6BA13-9556-5DFA-9974-CBD2871510B9}"/>
              </a:ext>
            </a:extLst>
          </p:cNvPr>
          <p:cNvCxnSpPr>
            <a:cxnSpLocks/>
          </p:cNvCxnSpPr>
          <p:nvPr/>
        </p:nvCxnSpPr>
        <p:spPr>
          <a:xfrm>
            <a:off x="2026348" y="3103609"/>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8B43E26-2211-E691-AAD2-DD8D58F8B757}"/>
              </a:ext>
            </a:extLst>
          </p:cNvPr>
          <p:cNvCxnSpPr>
            <a:cxnSpLocks/>
          </p:cNvCxnSpPr>
          <p:nvPr/>
        </p:nvCxnSpPr>
        <p:spPr>
          <a:xfrm flipH="1">
            <a:off x="1969791" y="3256009"/>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6967F2-24D7-9D62-5828-BAC47B5656E7}"/>
              </a:ext>
            </a:extLst>
          </p:cNvPr>
          <p:cNvCxnSpPr>
            <a:cxnSpLocks/>
          </p:cNvCxnSpPr>
          <p:nvPr/>
        </p:nvCxnSpPr>
        <p:spPr>
          <a:xfrm>
            <a:off x="1998069" y="3574945"/>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CD6047B-D9DF-7A86-BABC-B528C61F55BD}"/>
              </a:ext>
            </a:extLst>
          </p:cNvPr>
          <p:cNvCxnSpPr>
            <a:cxnSpLocks/>
          </p:cNvCxnSpPr>
          <p:nvPr/>
        </p:nvCxnSpPr>
        <p:spPr>
          <a:xfrm flipH="1">
            <a:off x="1941512" y="3727345"/>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186FB6F-EDFE-5116-DD29-4B4AC2D6E072}"/>
              </a:ext>
            </a:extLst>
          </p:cNvPr>
          <p:cNvCxnSpPr>
            <a:cxnSpLocks/>
          </p:cNvCxnSpPr>
          <p:nvPr/>
        </p:nvCxnSpPr>
        <p:spPr>
          <a:xfrm>
            <a:off x="2016922" y="4102845"/>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F2D11A1-D91A-4BD7-34AE-7C2F537C4257}"/>
              </a:ext>
            </a:extLst>
          </p:cNvPr>
          <p:cNvCxnSpPr>
            <a:cxnSpLocks/>
          </p:cNvCxnSpPr>
          <p:nvPr/>
        </p:nvCxnSpPr>
        <p:spPr>
          <a:xfrm flipH="1">
            <a:off x="1960365" y="4255245"/>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CDBE9A-22F8-D24F-91B0-126E31377CC5}"/>
              </a:ext>
            </a:extLst>
          </p:cNvPr>
          <p:cNvCxnSpPr>
            <a:cxnSpLocks/>
          </p:cNvCxnSpPr>
          <p:nvPr/>
        </p:nvCxnSpPr>
        <p:spPr>
          <a:xfrm>
            <a:off x="2007495" y="4545908"/>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B86956C-6646-1941-77FD-A3C4FD4D6DBA}"/>
              </a:ext>
            </a:extLst>
          </p:cNvPr>
          <p:cNvCxnSpPr>
            <a:cxnSpLocks/>
          </p:cNvCxnSpPr>
          <p:nvPr/>
        </p:nvCxnSpPr>
        <p:spPr>
          <a:xfrm flipH="1">
            <a:off x="1950938" y="4698308"/>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42DAE55-EAB6-5363-D879-5A4C1F08AAA3}"/>
              </a:ext>
            </a:extLst>
          </p:cNvPr>
          <p:cNvCxnSpPr>
            <a:cxnSpLocks/>
          </p:cNvCxnSpPr>
          <p:nvPr/>
        </p:nvCxnSpPr>
        <p:spPr>
          <a:xfrm>
            <a:off x="2016924" y="5073806"/>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ABCB2DC-58D3-3F3C-3B16-690F133B9098}"/>
              </a:ext>
            </a:extLst>
          </p:cNvPr>
          <p:cNvCxnSpPr>
            <a:cxnSpLocks/>
          </p:cNvCxnSpPr>
          <p:nvPr/>
        </p:nvCxnSpPr>
        <p:spPr>
          <a:xfrm flipH="1">
            <a:off x="1960367" y="5226206"/>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B45CC72-FDD8-E69F-A5A1-B4E76FD2953E}"/>
              </a:ext>
            </a:extLst>
          </p:cNvPr>
          <p:cNvCxnSpPr>
            <a:cxnSpLocks/>
          </p:cNvCxnSpPr>
          <p:nvPr/>
        </p:nvCxnSpPr>
        <p:spPr>
          <a:xfrm>
            <a:off x="2016925" y="5498014"/>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362E926-2341-8AA4-2D18-0CA0A008231C}"/>
              </a:ext>
            </a:extLst>
          </p:cNvPr>
          <p:cNvCxnSpPr>
            <a:cxnSpLocks/>
          </p:cNvCxnSpPr>
          <p:nvPr/>
        </p:nvCxnSpPr>
        <p:spPr>
          <a:xfrm flipH="1">
            <a:off x="1960368" y="5650414"/>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CD77AF-1CD7-CBAB-8FE2-1AA441DFE102}"/>
              </a:ext>
            </a:extLst>
          </p:cNvPr>
          <p:cNvCxnSpPr>
            <a:cxnSpLocks/>
          </p:cNvCxnSpPr>
          <p:nvPr/>
        </p:nvCxnSpPr>
        <p:spPr>
          <a:xfrm>
            <a:off x="2016922" y="5073806"/>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DE546F6-8F07-883B-DDAB-BF393B13DDCE}"/>
              </a:ext>
            </a:extLst>
          </p:cNvPr>
          <p:cNvCxnSpPr>
            <a:cxnSpLocks/>
          </p:cNvCxnSpPr>
          <p:nvPr/>
        </p:nvCxnSpPr>
        <p:spPr>
          <a:xfrm flipH="1">
            <a:off x="1960365" y="5226206"/>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1FCC6B4-612D-4A47-79B4-56DCA41B81F0}"/>
              </a:ext>
            </a:extLst>
          </p:cNvPr>
          <p:cNvCxnSpPr>
            <a:cxnSpLocks/>
          </p:cNvCxnSpPr>
          <p:nvPr/>
        </p:nvCxnSpPr>
        <p:spPr>
          <a:xfrm>
            <a:off x="2016923" y="5498014"/>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429A1B1-26CA-A8FD-B2C7-0763657A8AE2}"/>
              </a:ext>
            </a:extLst>
          </p:cNvPr>
          <p:cNvCxnSpPr>
            <a:cxnSpLocks/>
          </p:cNvCxnSpPr>
          <p:nvPr/>
        </p:nvCxnSpPr>
        <p:spPr>
          <a:xfrm flipH="1">
            <a:off x="1960366" y="5650414"/>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4303EFA-2306-BAA4-5034-7F788D548CD8}"/>
              </a:ext>
            </a:extLst>
          </p:cNvPr>
          <p:cNvCxnSpPr>
            <a:cxnSpLocks/>
          </p:cNvCxnSpPr>
          <p:nvPr/>
        </p:nvCxnSpPr>
        <p:spPr>
          <a:xfrm>
            <a:off x="3336679" y="2047802"/>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98B6CFE-BC27-1E6B-593F-A81316A817B3}"/>
              </a:ext>
            </a:extLst>
          </p:cNvPr>
          <p:cNvCxnSpPr>
            <a:cxnSpLocks/>
          </p:cNvCxnSpPr>
          <p:nvPr/>
        </p:nvCxnSpPr>
        <p:spPr>
          <a:xfrm flipH="1">
            <a:off x="3280122" y="2200202"/>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227CABA-A399-51B1-365B-9E0ED61306BC}"/>
              </a:ext>
            </a:extLst>
          </p:cNvPr>
          <p:cNvCxnSpPr>
            <a:cxnSpLocks/>
          </p:cNvCxnSpPr>
          <p:nvPr/>
        </p:nvCxnSpPr>
        <p:spPr>
          <a:xfrm>
            <a:off x="3309969" y="2586700"/>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9749F07-B77E-A067-15B4-1146B814353D}"/>
              </a:ext>
            </a:extLst>
          </p:cNvPr>
          <p:cNvCxnSpPr>
            <a:cxnSpLocks/>
          </p:cNvCxnSpPr>
          <p:nvPr/>
        </p:nvCxnSpPr>
        <p:spPr>
          <a:xfrm flipH="1">
            <a:off x="3253412" y="2739100"/>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72A1006-4BF0-3F36-F146-2D93DEDA5BC7}"/>
              </a:ext>
            </a:extLst>
          </p:cNvPr>
          <p:cNvCxnSpPr>
            <a:cxnSpLocks/>
          </p:cNvCxnSpPr>
          <p:nvPr/>
        </p:nvCxnSpPr>
        <p:spPr>
          <a:xfrm>
            <a:off x="3309967" y="3076898"/>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141A80F-C78A-B3F3-59B8-9E89920A0258}"/>
              </a:ext>
            </a:extLst>
          </p:cNvPr>
          <p:cNvCxnSpPr>
            <a:cxnSpLocks/>
          </p:cNvCxnSpPr>
          <p:nvPr/>
        </p:nvCxnSpPr>
        <p:spPr>
          <a:xfrm flipH="1">
            <a:off x="3253410" y="3229298"/>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3B6FF6F-A8D2-BBFF-D089-BB9518E220BE}"/>
              </a:ext>
            </a:extLst>
          </p:cNvPr>
          <p:cNvCxnSpPr>
            <a:cxnSpLocks/>
          </p:cNvCxnSpPr>
          <p:nvPr/>
        </p:nvCxnSpPr>
        <p:spPr>
          <a:xfrm>
            <a:off x="3281688" y="3548234"/>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2E1E727-B92F-26D7-27BC-93EEB6AE12E7}"/>
              </a:ext>
            </a:extLst>
          </p:cNvPr>
          <p:cNvCxnSpPr>
            <a:cxnSpLocks/>
          </p:cNvCxnSpPr>
          <p:nvPr/>
        </p:nvCxnSpPr>
        <p:spPr>
          <a:xfrm flipH="1">
            <a:off x="3225131" y="3700634"/>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3599FB4-499E-2891-9373-EAC40BC25CC6}"/>
              </a:ext>
            </a:extLst>
          </p:cNvPr>
          <p:cNvCxnSpPr>
            <a:cxnSpLocks/>
          </p:cNvCxnSpPr>
          <p:nvPr/>
        </p:nvCxnSpPr>
        <p:spPr>
          <a:xfrm>
            <a:off x="3300541" y="4076134"/>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A07F3C6-81A9-4EC1-B635-D705B498A009}"/>
              </a:ext>
            </a:extLst>
          </p:cNvPr>
          <p:cNvCxnSpPr>
            <a:cxnSpLocks/>
          </p:cNvCxnSpPr>
          <p:nvPr/>
        </p:nvCxnSpPr>
        <p:spPr>
          <a:xfrm flipH="1">
            <a:off x="3243984" y="4228534"/>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963D1A5-90A1-B815-A67B-F8FFE9190EF2}"/>
              </a:ext>
            </a:extLst>
          </p:cNvPr>
          <p:cNvCxnSpPr>
            <a:cxnSpLocks/>
          </p:cNvCxnSpPr>
          <p:nvPr/>
        </p:nvCxnSpPr>
        <p:spPr>
          <a:xfrm>
            <a:off x="3291114" y="4519197"/>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681CF42-0FFD-65F1-B0CC-5C6822690E83}"/>
              </a:ext>
            </a:extLst>
          </p:cNvPr>
          <p:cNvCxnSpPr>
            <a:cxnSpLocks/>
          </p:cNvCxnSpPr>
          <p:nvPr/>
        </p:nvCxnSpPr>
        <p:spPr>
          <a:xfrm flipH="1">
            <a:off x="3234557" y="4671597"/>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D957B9C-240E-7296-F67E-D21D6E1999C6}"/>
              </a:ext>
            </a:extLst>
          </p:cNvPr>
          <p:cNvCxnSpPr>
            <a:cxnSpLocks/>
          </p:cNvCxnSpPr>
          <p:nvPr/>
        </p:nvCxnSpPr>
        <p:spPr>
          <a:xfrm>
            <a:off x="3300541" y="5047095"/>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2DB1082-F6C8-D1C8-078C-0097E09A1FA0}"/>
              </a:ext>
            </a:extLst>
          </p:cNvPr>
          <p:cNvCxnSpPr>
            <a:cxnSpLocks/>
          </p:cNvCxnSpPr>
          <p:nvPr/>
        </p:nvCxnSpPr>
        <p:spPr>
          <a:xfrm flipH="1">
            <a:off x="3243984" y="5199495"/>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5202A5B-8E74-3917-AA34-3D154682FF56}"/>
              </a:ext>
            </a:extLst>
          </p:cNvPr>
          <p:cNvCxnSpPr>
            <a:cxnSpLocks/>
          </p:cNvCxnSpPr>
          <p:nvPr/>
        </p:nvCxnSpPr>
        <p:spPr>
          <a:xfrm>
            <a:off x="3300542" y="5471303"/>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48C573E2-F267-2FAB-427B-582500EAD916}"/>
              </a:ext>
            </a:extLst>
          </p:cNvPr>
          <p:cNvCxnSpPr>
            <a:cxnSpLocks/>
          </p:cNvCxnSpPr>
          <p:nvPr/>
        </p:nvCxnSpPr>
        <p:spPr>
          <a:xfrm flipH="1">
            <a:off x="3243985" y="5623703"/>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FC98FD6-B306-746A-5B54-33D77DE80D51}"/>
              </a:ext>
            </a:extLst>
          </p:cNvPr>
          <p:cNvCxnSpPr>
            <a:cxnSpLocks/>
          </p:cNvCxnSpPr>
          <p:nvPr/>
        </p:nvCxnSpPr>
        <p:spPr>
          <a:xfrm>
            <a:off x="4571586" y="2085508"/>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204B242-A3BB-0172-006A-BF1A8CA81F0E}"/>
              </a:ext>
            </a:extLst>
          </p:cNvPr>
          <p:cNvCxnSpPr>
            <a:cxnSpLocks/>
          </p:cNvCxnSpPr>
          <p:nvPr/>
        </p:nvCxnSpPr>
        <p:spPr>
          <a:xfrm flipH="1">
            <a:off x="4515029" y="2237908"/>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E4B63F0-A9B6-8E5A-EEFD-7DD53EC0B013}"/>
              </a:ext>
            </a:extLst>
          </p:cNvPr>
          <p:cNvCxnSpPr>
            <a:cxnSpLocks/>
          </p:cNvCxnSpPr>
          <p:nvPr/>
        </p:nvCxnSpPr>
        <p:spPr>
          <a:xfrm>
            <a:off x="4544876" y="2624406"/>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B931582-FBD8-96B0-D5C7-A7181E418167}"/>
              </a:ext>
            </a:extLst>
          </p:cNvPr>
          <p:cNvCxnSpPr>
            <a:cxnSpLocks/>
          </p:cNvCxnSpPr>
          <p:nvPr/>
        </p:nvCxnSpPr>
        <p:spPr>
          <a:xfrm flipH="1">
            <a:off x="4488319" y="2776806"/>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CEF457BB-1252-F462-7B32-0ECA13A38BAD}"/>
              </a:ext>
            </a:extLst>
          </p:cNvPr>
          <p:cNvCxnSpPr>
            <a:cxnSpLocks/>
          </p:cNvCxnSpPr>
          <p:nvPr/>
        </p:nvCxnSpPr>
        <p:spPr>
          <a:xfrm>
            <a:off x="4544874" y="3114604"/>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AC212902-404C-F38B-EBDA-88D17359BBFE}"/>
              </a:ext>
            </a:extLst>
          </p:cNvPr>
          <p:cNvCxnSpPr>
            <a:cxnSpLocks/>
          </p:cNvCxnSpPr>
          <p:nvPr/>
        </p:nvCxnSpPr>
        <p:spPr>
          <a:xfrm flipH="1">
            <a:off x="4488317" y="3267004"/>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19CAA16-EBF6-CD28-3269-3FC3AA3E6653}"/>
              </a:ext>
            </a:extLst>
          </p:cNvPr>
          <p:cNvCxnSpPr>
            <a:cxnSpLocks/>
          </p:cNvCxnSpPr>
          <p:nvPr/>
        </p:nvCxnSpPr>
        <p:spPr>
          <a:xfrm>
            <a:off x="4516595" y="3585940"/>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76B3B10-7CCA-73FE-3E4E-BAAD005ACE17}"/>
              </a:ext>
            </a:extLst>
          </p:cNvPr>
          <p:cNvCxnSpPr>
            <a:cxnSpLocks/>
          </p:cNvCxnSpPr>
          <p:nvPr/>
        </p:nvCxnSpPr>
        <p:spPr>
          <a:xfrm flipH="1">
            <a:off x="4460038" y="3738340"/>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8017A19-0541-C28B-EA15-38EF60F75111}"/>
              </a:ext>
            </a:extLst>
          </p:cNvPr>
          <p:cNvCxnSpPr>
            <a:cxnSpLocks/>
          </p:cNvCxnSpPr>
          <p:nvPr/>
        </p:nvCxnSpPr>
        <p:spPr>
          <a:xfrm>
            <a:off x="4535448" y="4113840"/>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03178F-67EC-FA88-4F3F-8AF552B4A6A7}"/>
              </a:ext>
            </a:extLst>
          </p:cNvPr>
          <p:cNvCxnSpPr>
            <a:cxnSpLocks/>
          </p:cNvCxnSpPr>
          <p:nvPr/>
        </p:nvCxnSpPr>
        <p:spPr>
          <a:xfrm flipH="1">
            <a:off x="4478891" y="4266240"/>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F37D59B-54FA-6513-2D1B-4170F500CE44}"/>
              </a:ext>
            </a:extLst>
          </p:cNvPr>
          <p:cNvCxnSpPr>
            <a:cxnSpLocks/>
          </p:cNvCxnSpPr>
          <p:nvPr/>
        </p:nvCxnSpPr>
        <p:spPr>
          <a:xfrm>
            <a:off x="4526021" y="4556903"/>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F1114D9-39FA-0FBF-B681-92EAA9BD5703}"/>
              </a:ext>
            </a:extLst>
          </p:cNvPr>
          <p:cNvCxnSpPr>
            <a:cxnSpLocks/>
          </p:cNvCxnSpPr>
          <p:nvPr/>
        </p:nvCxnSpPr>
        <p:spPr>
          <a:xfrm flipH="1">
            <a:off x="4469464" y="4709303"/>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2986270-88F9-8893-21CE-EBCDE25AEC9E}"/>
              </a:ext>
            </a:extLst>
          </p:cNvPr>
          <p:cNvCxnSpPr>
            <a:cxnSpLocks/>
          </p:cNvCxnSpPr>
          <p:nvPr/>
        </p:nvCxnSpPr>
        <p:spPr>
          <a:xfrm>
            <a:off x="4535448" y="5084801"/>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1F81AFE-33A0-D2D9-A3E2-EE72CEF2AC36}"/>
              </a:ext>
            </a:extLst>
          </p:cNvPr>
          <p:cNvCxnSpPr>
            <a:cxnSpLocks/>
          </p:cNvCxnSpPr>
          <p:nvPr/>
        </p:nvCxnSpPr>
        <p:spPr>
          <a:xfrm flipH="1">
            <a:off x="4478891" y="5237201"/>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5F831D8-5633-1F34-691F-8C346D244847}"/>
              </a:ext>
            </a:extLst>
          </p:cNvPr>
          <p:cNvCxnSpPr>
            <a:cxnSpLocks/>
          </p:cNvCxnSpPr>
          <p:nvPr/>
        </p:nvCxnSpPr>
        <p:spPr>
          <a:xfrm>
            <a:off x="4535449" y="5509009"/>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328E5A3-9BC3-5AE1-3E59-B87452524000}"/>
              </a:ext>
            </a:extLst>
          </p:cNvPr>
          <p:cNvCxnSpPr>
            <a:cxnSpLocks/>
          </p:cNvCxnSpPr>
          <p:nvPr/>
        </p:nvCxnSpPr>
        <p:spPr>
          <a:xfrm flipH="1">
            <a:off x="4478892" y="5661409"/>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C0165CF-3F04-BB59-5BFD-C79E7F207B6F}"/>
              </a:ext>
            </a:extLst>
          </p:cNvPr>
          <p:cNvCxnSpPr/>
          <p:nvPr/>
        </p:nvCxnSpPr>
        <p:spPr>
          <a:xfrm flipV="1">
            <a:off x="1119806" y="2651117"/>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6785B75-621D-4D81-ABE6-1DF1440EA785}"/>
              </a:ext>
            </a:extLst>
          </p:cNvPr>
          <p:cNvCxnSpPr>
            <a:cxnSpLocks/>
          </p:cNvCxnSpPr>
          <p:nvPr/>
        </p:nvCxnSpPr>
        <p:spPr>
          <a:xfrm>
            <a:off x="1215646" y="2691975"/>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01C42DB-6F79-4379-221D-EAF88159667C}"/>
              </a:ext>
            </a:extLst>
          </p:cNvPr>
          <p:cNvCxnSpPr/>
          <p:nvPr/>
        </p:nvCxnSpPr>
        <p:spPr>
          <a:xfrm flipV="1">
            <a:off x="1743547" y="2680967"/>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4A4E4A2-E469-52F5-B9A8-67E588943C14}"/>
              </a:ext>
            </a:extLst>
          </p:cNvPr>
          <p:cNvCxnSpPr>
            <a:cxnSpLocks/>
          </p:cNvCxnSpPr>
          <p:nvPr/>
        </p:nvCxnSpPr>
        <p:spPr>
          <a:xfrm>
            <a:off x="1839387" y="2721825"/>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D4C391C-DC82-CE64-6AE0-F52483EBC973}"/>
              </a:ext>
            </a:extLst>
          </p:cNvPr>
          <p:cNvCxnSpPr/>
          <p:nvPr/>
        </p:nvCxnSpPr>
        <p:spPr>
          <a:xfrm flipV="1">
            <a:off x="2499263" y="2691962"/>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8B757130-674D-D141-1C1D-F8A4A48F5819}"/>
              </a:ext>
            </a:extLst>
          </p:cNvPr>
          <p:cNvCxnSpPr>
            <a:cxnSpLocks/>
          </p:cNvCxnSpPr>
          <p:nvPr/>
        </p:nvCxnSpPr>
        <p:spPr>
          <a:xfrm>
            <a:off x="2595103" y="2732820"/>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F736640-1721-F25F-F6A2-8B3D5096F3A8}"/>
              </a:ext>
            </a:extLst>
          </p:cNvPr>
          <p:cNvCxnSpPr/>
          <p:nvPr/>
        </p:nvCxnSpPr>
        <p:spPr>
          <a:xfrm flipV="1">
            <a:off x="3046016" y="2720245"/>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055B6E8-2BC4-6CCF-9C68-6CD90E28C55E}"/>
              </a:ext>
            </a:extLst>
          </p:cNvPr>
          <p:cNvCxnSpPr>
            <a:cxnSpLocks/>
          </p:cNvCxnSpPr>
          <p:nvPr/>
        </p:nvCxnSpPr>
        <p:spPr>
          <a:xfrm>
            <a:off x="3141856" y="2761103"/>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6AB4DEE9-6349-9404-0573-E3EEAF16FDD9}"/>
              </a:ext>
            </a:extLst>
          </p:cNvPr>
          <p:cNvCxnSpPr/>
          <p:nvPr/>
        </p:nvCxnSpPr>
        <p:spPr>
          <a:xfrm flipV="1">
            <a:off x="4243223" y="2729672"/>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339F86E-2446-C4BF-A8DB-6DD4813E0996}"/>
              </a:ext>
            </a:extLst>
          </p:cNvPr>
          <p:cNvCxnSpPr>
            <a:cxnSpLocks/>
          </p:cNvCxnSpPr>
          <p:nvPr/>
        </p:nvCxnSpPr>
        <p:spPr>
          <a:xfrm>
            <a:off x="4339063" y="2770530"/>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24BD079E-CECA-EDE9-4B0F-E61C73AD7378}"/>
              </a:ext>
            </a:extLst>
          </p:cNvPr>
          <p:cNvCxnSpPr/>
          <p:nvPr/>
        </p:nvCxnSpPr>
        <p:spPr>
          <a:xfrm flipV="1">
            <a:off x="5044495" y="2691964"/>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443E2A6-5EE5-92CC-9D78-F127DF8508FA}"/>
              </a:ext>
            </a:extLst>
          </p:cNvPr>
          <p:cNvCxnSpPr>
            <a:cxnSpLocks/>
          </p:cNvCxnSpPr>
          <p:nvPr/>
        </p:nvCxnSpPr>
        <p:spPr>
          <a:xfrm>
            <a:off x="5140335" y="2732822"/>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39FC8C5-57B2-202F-CCAC-F60E1B83CA16}"/>
              </a:ext>
            </a:extLst>
          </p:cNvPr>
          <p:cNvCxnSpPr/>
          <p:nvPr/>
        </p:nvCxnSpPr>
        <p:spPr>
          <a:xfrm flipV="1">
            <a:off x="5544119" y="2663683"/>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E60AFC4-F4BF-E5E7-596D-E16AFFB71D84}"/>
              </a:ext>
            </a:extLst>
          </p:cNvPr>
          <p:cNvCxnSpPr>
            <a:cxnSpLocks/>
          </p:cNvCxnSpPr>
          <p:nvPr/>
        </p:nvCxnSpPr>
        <p:spPr>
          <a:xfrm>
            <a:off x="5639959" y="2704541"/>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4592762-962B-E86C-8497-8F2B3FCEDCB7}"/>
              </a:ext>
            </a:extLst>
          </p:cNvPr>
          <p:cNvCxnSpPr/>
          <p:nvPr/>
        </p:nvCxnSpPr>
        <p:spPr>
          <a:xfrm flipV="1">
            <a:off x="3800162" y="2691964"/>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0FF88BD1-CECF-1C95-D96E-660109793568}"/>
              </a:ext>
            </a:extLst>
          </p:cNvPr>
          <p:cNvCxnSpPr>
            <a:cxnSpLocks/>
          </p:cNvCxnSpPr>
          <p:nvPr/>
        </p:nvCxnSpPr>
        <p:spPr>
          <a:xfrm>
            <a:off x="3896002" y="2732822"/>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26D0A48-7C92-4F9C-7D87-0FA3AFBBA5D5}"/>
              </a:ext>
            </a:extLst>
          </p:cNvPr>
          <p:cNvCxnSpPr/>
          <p:nvPr/>
        </p:nvCxnSpPr>
        <p:spPr>
          <a:xfrm flipV="1">
            <a:off x="1121377" y="3614222"/>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64B9CD0-8D01-EF45-B49E-01D51C89F929}"/>
              </a:ext>
            </a:extLst>
          </p:cNvPr>
          <p:cNvCxnSpPr>
            <a:cxnSpLocks/>
          </p:cNvCxnSpPr>
          <p:nvPr/>
        </p:nvCxnSpPr>
        <p:spPr>
          <a:xfrm>
            <a:off x="1217217" y="3655080"/>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54E3F84-154C-C864-E0C7-DA4F764EBE16}"/>
              </a:ext>
            </a:extLst>
          </p:cNvPr>
          <p:cNvCxnSpPr/>
          <p:nvPr/>
        </p:nvCxnSpPr>
        <p:spPr>
          <a:xfrm flipV="1">
            <a:off x="1745118" y="3644072"/>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F171EF0-2659-011D-D1FB-9B9007BA26A8}"/>
              </a:ext>
            </a:extLst>
          </p:cNvPr>
          <p:cNvCxnSpPr>
            <a:cxnSpLocks/>
          </p:cNvCxnSpPr>
          <p:nvPr/>
        </p:nvCxnSpPr>
        <p:spPr>
          <a:xfrm>
            <a:off x="1840958" y="3684930"/>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0DE4F2CF-F339-BF25-FAD9-A8B8A2DEC831}"/>
              </a:ext>
            </a:extLst>
          </p:cNvPr>
          <p:cNvCxnSpPr/>
          <p:nvPr/>
        </p:nvCxnSpPr>
        <p:spPr>
          <a:xfrm flipV="1">
            <a:off x="2500834" y="3655067"/>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943B43D-AEC1-024E-78DB-E157DBF64457}"/>
              </a:ext>
            </a:extLst>
          </p:cNvPr>
          <p:cNvCxnSpPr>
            <a:cxnSpLocks/>
          </p:cNvCxnSpPr>
          <p:nvPr/>
        </p:nvCxnSpPr>
        <p:spPr>
          <a:xfrm>
            <a:off x="2596674" y="3695925"/>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6EC4915-4F9F-D52E-AA1B-09F7687CA0A6}"/>
              </a:ext>
            </a:extLst>
          </p:cNvPr>
          <p:cNvCxnSpPr/>
          <p:nvPr/>
        </p:nvCxnSpPr>
        <p:spPr>
          <a:xfrm flipV="1">
            <a:off x="3047587" y="3683350"/>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B3D19B35-234B-1C52-0639-9D44C7C2DFFA}"/>
              </a:ext>
            </a:extLst>
          </p:cNvPr>
          <p:cNvCxnSpPr>
            <a:cxnSpLocks/>
          </p:cNvCxnSpPr>
          <p:nvPr/>
        </p:nvCxnSpPr>
        <p:spPr>
          <a:xfrm>
            <a:off x="3143427" y="3724208"/>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5F4C0853-BE55-E2EB-36A8-9FF6F21BAA11}"/>
              </a:ext>
            </a:extLst>
          </p:cNvPr>
          <p:cNvCxnSpPr/>
          <p:nvPr/>
        </p:nvCxnSpPr>
        <p:spPr>
          <a:xfrm flipV="1">
            <a:off x="4244794" y="3692777"/>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61204AC-4B7B-A82E-D649-99BE98CEE92F}"/>
              </a:ext>
            </a:extLst>
          </p:cNvPr>
          <p:cNvCxnSpPr>
            <a:cxnSpLocks/>
          </p:cNvCxnSpPr>
          <p:nvPr/>
        </p:nvCxnSpPr>
        <p:spPr>
          <a:xfrm>
            <a:off x="4340634" y="3733635"/>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FEC52A17-9460-F769-06DC-196CB0E726CD}"/>
              </a:ext>
            </a:extLst>
          </p:cNvPr>
          <p:cNvCxnSpPr/>
          <p:nvPr/>
        </p:nvCxnSpPr>
        <p:spPr>
          <a:xfrm flipV="1">
            <a:off x="5046066" y="3655069"/>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83BC57CC-02AC-0EDD-14DF-5C09B292CBA0}"/>
              </a:ext>
            </a:extLst>
          </p:cNvPr>
          <p:cNvCxnSpPr>
            <a:cxnSpLocks/>
          </p:cNvCxnSpPr>
          <p:nvPr/>
        </p:nvCxnSpPr>
        <p:spPr>
          <a:xfrm>
            <a:off x="5141906" y="3695927"/>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9F319FC-DFFC-D66C-794A-FBC223494AC5}"/>
              </a:ext>
            </a:extLst>
          </p:cNvPr>
          <p:cNvCxnSpPr/>
          <p:nvPr/>
        </p:nvCxnSpPr>
        <p:spPr>
          <a:xfrm flipV="1">
            <a:off x="5545690" y="3626788"/>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A0536C9A-E888-A34F-B8E3-792F8CB25B7F}"/>
              </a:ext>
            </a:extLst>
          </p:cNvPr>
          <p:cNvCxnSpPr>
            <a:cxnSpLocks/>
          </p:cNvCxnSpPr>
          <p:nvPr/>
        </p:nvCxnSpPr>
        <p:spPr>
          <a:xfrm>
            <a:off x="5641530" y="3667646"/>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3A667D91-3FBD-DADB-9622-D464420A259F}"/>
              </a:ext>
            </a:extLst>
          </p:cNvPr>
          <p:cNvCxnSpPr/>
          <p:nvPr/>
        </p:nvCxnSpPr>
        <p:spPr>
          <a:xfrm flipV="1">
            <a:off x="3801733" y="3655069"/>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2FB1751-9370-F96F-F795-99D09D270C65}"/>
              </a:ext>
            </a:extLst>
          </p:cNvPr>
          <p:cNvCxnSpPr>
            <a:cxnSpLocks/>
          </p:cNvCxnSpPr>
          <p:nvPr/>
        </p:nvCxnSpPr>
        <p:spPr>
          <a:xfrm>
            <a:off x="3897573" y="3695927"/>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3BECE6F4-22A6-2835-C058-AC8CBE795266}"/>
              </a:ext>
            </a:extLst>
          </p:cNvPr>
          <p:cNvCxnSpPr/>
          <p:nvPr/>
        </p:nvCxnSpPr>
        <p:spPr>
          <a:xfrm flipV="1">
            <a:off x="1177938" y="4613466"/>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4BD2004-565A-1A86-2F6E-5F9322BAE34B}"/>
              </a:ext>
            </a:extLst>
          </p:cNvPr>
          <p:cNvCxnSpPr>
            <a:cxnSpLocks/>
          </p:cNvCxnSpPr>
          <p:nvPr/>
        </p:nvCxnSpPr>
        <p:spPr>
          <a:xfrm>
            <a:off x="1273778" y="4654324"/>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4CF5082-2FD2-15EE-0684-0D090CA9AA5B}"/>
              </a:ext>
            </a:extLst>
          </p:cNvPr>
          <p:cNvCxnSpPr/>
          <p:nvPr/>
        </p:nvCxnSpPr>
        <p:spPr>
          <a:xfrm flipV="1">
            <a:off x="1801679" y="4643316"/>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4E0FAD84-7639-F1D1-5A34-4BD0FE711768}"/>
              </a:ext>
            </a:extLst>
          </p:cNvPr>
          <p:cNvCxnSpPr>
            <a:cxnSpLocks/>
          </p:cNvCxnSpPr>
          <p:nvPr/>
        </p:nvCxnSpPr>
        <p:spPr>
          <a:xfrm>
            <a:off x="1897519" y="4684174"/>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5F1F38BA-3766-51D0-9651-D37E1A429518}"/>
              </a:ext>
            </a:extLst>
          </p:cNvPr>
          <p:cNvCxnSpPr/>
          <p:nvPr/>
        </p:nvCxnSpPr>
        <p:spPr>
          <a:xfrm flipV="1">
            <a:off x="2557395" y="4654311"/>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ABEFCE5C-84C6-7824-8A1C-18CBC37BB667}"/>
              </a:ext>
            </a:extLst>
          </p:cNvPr>
          <p:cNvCxnSpPr>
            <a:cxnSpLocks/>
          </p:cNvCxnSpPr>
          <p:nvPr/>
        </p:nvCxnSpPr>
        <p:spPr>
          <a:xfrm>
            <a:off x="2653235" y="4695169"/>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210E721-7DE8-1457-B2CB-43E426A35B17}"/>
              </a:ext>
            </a:extLst>
          </p:cNvPr>
          <p:cNvCxnSpPr/>
          <p:nvPr/>
        </p:nvCxnSpPr>
        <p:spPr>
          <a:xfrm flipV="1">
            <a:off x="3104148" y="4682594"/>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09522B1-8EF4-0504-B2D0-5075A8363117}"/>
              </a:ext>
            </a:extLst>
          </p:cNvPr>
          <p:cNvCxnSpPr>
            <a:cxnSpLocks/>
          </p:cNvCxnSpPr>
          <p:nvPr/>
        </p:nvCxnSpPr>
        <p:spPr>
          <a:xfrm>
            <a:off x="3199988" y="4723452"/>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FCE1473-A2AE-E9C0-4528-EBE3343AFF67}"/>
              </a:ext>
            </a:extLst>
          </p:cNvPr>
          <p:cNvCxnSpPr/>
          <p:nvPr/>
        </p:nvCxnSpPr>
        <p:spPr>
          <a:xfrm flipV="1">
            <a:off x="4301355" y="4692021"/>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C4E2EC4-7847-F33B-9CB0-4E4EDADF6ED7}"/>
              </a:ext>
            </a:extLst>
          </p:cNvPr>
          <p:cNvCxnSpPr>
            <a:cxnSpLocks/>
          </p:cNvCxnSpPr>
          <p:nvPr/>
        </p:nvCxnSpPr>
        <p:spPr>
          <a:xfrm>
            <a:off x="4397195" y="4732879"/>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F89D01FE-04E9-0359-1C78-CB0A6AEC0E78}"/>
              </a:ext>
            </a:extLst>
          </p:cNvPr>
          <p:cNvCxnSpPr/>
          <p:nvPr/>
        </p:nvCxnSpPr>
        <p:spPr>
          <a:xfrm flipV="1">
            <a:off x="5102627" y="4654313"/>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0901990-2A8E-62D7-E12D-2E60A913497D}"/>
              </a:ext>
            </a:extLst>
          </p:cNvPr>
          <p:cNvCxnSpPr>
            <a:cxnSpLocks/>
          </p:cNvCxnSpPr>
          <p:nvPr/>
        </p:nvCxnSpPr>
        <p:spPr>
          <a:xfrm>
            <a:off x="5198467" y="4695171"/>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6FCAA078-D47C-971E-A912-85E7CD27EEC6}"/>
              </a:ext>
            </a:extLst>
          </p:cNvPr>
          <p:cNvCxnSpPr/>
          <p:nvPr/>
        </p:nvCxnSpPr>
        <p:spPr>
          <a:xfrm flipV="1">
            <a:off x="5602251" y="4626032"/>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A013982A-E134-510A-26BE-00CC02172BE5}"/>
              </a:ext>
            </a:extLst>
          </p:cNvPr>
          <p:cNvCxnSpPr>
            <a:cxnSpLocks/>
          </p:cNvCxnSpPr>
          <p:nvPr/>
        </p:nvCxnSpPr>
        <p:spPr>
          <a:xfrm>
            <a:off x="5698091" y="4666890"/>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D1C3128B-AD25-A9F9-E4EA-C58CAEB68C9D}"/>
              </a:ext>
            </a:extLst>
          </p:cNvPr>
          <p:cNvCxnSpPr/>
          <p:nvPr/>
        </p:nvCxnSpPr>
        <p:spPr>
          <a:xfrm flipV="1">
            <a:off x="3858294" y="4654313"/>
            <a:ext cx="0" cy="45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22F3272-A80C-582A-8AF6-DF0DFBF6574B}"/>
              </a:ext>
            </a:extLst>
          </p:cNvPr>
          <p:cNvCxnSpPr>
            <a:cxnSpLocks/>
          </p:cNvCxnSpPr>
          <p:nvPr/>
        </p:nvCxnSpPr>
        <p:spPr>
          <a:xfrm>
            <a:off x="3954134" y="4695171"/>
            <a:ext cx="0" cy="4132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DD7D0579-C0E8-1CC5-D76E-FEDACC4539C1}"/>
              </a:ext>
            </a:extLst>
          </p:cNvPr>
          <p:cNvSpPr/>
          <p:nvPr/>
        </p:nvSpPr>
        <p:spPr>
          <a:xfrm>
            <a:off x="7765703" y="2104364"/>
            <a:ext cx="567177" cy="482336"/>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59" name="Equals 158">
            <a:extLst>
              <a:ext uri="{FF2B5EF4-FFF2-40B4-BE49-F238E27FC236}">
                <a16:creationId xmlns:a16="http://schemas.microsoft.com/office/drawing/2014/main" id="{1A500F7F-DB87-2548-B0B5-938A447CE030}"/>
              </a:ext>
            </a:extLst>
          </p:cNvPr>
          <p:cNvSpPr/>
          <p:nvPr/>
        </p:nvSpPr>
        <p:spPr>
          <a:xfrm>
            <a:off x="8669113" y="2226913"/>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0" name="TextBox 159">
            <a:extLst>
              <a:ext uri="{FF2B5EF4-FFF2-40B4-BE49-F238E27FC236}">
                <a16:creationId xmlns:a16="http://schemas.microsoft.com/office/drawing/2014/main" id="{B2729BCA-450A-F400-55B7-D3C7D7A62C77}"/>
              </a:ext>
            </a:extLst>
          </p:cNvPr>
          <p:cNvSpPr txBox="1"/>
          <p:nvPr/>
        </p:nvSpPr>
        <p:spPr>
          <a:xfrm>
            <a:off x="9236290" y="2019523"/>
            <a:ext cx="2281281" cy="646331"/>
          </a:xfrm>
          <a:prstGeom prst="rect">
            <a:avLst/>
          </a:prstGeom>
          <a:noFill/>
        </p:spPr>
        <p:txBody>
          <a:bodyPr wrap="square" rtlCol="0">
            <a:spAutoFit/>
          </a:bodyPr>
          <a:lstStyle/>
          <a:p>
            <a:r>
              <a:rPr lang="en-US" dirty="0"/>
              <a:t>Oddly placed pixels. Pooling happens here</a:t>
            </a:r>
            <a:endParaRPr lang="en-IN" dirty="0"/>
          </a:p>
        </p:txBody>
      </p:sp>
      <p:sp>
        <p:nvSpPr>
          <p:cNvPr id="161" name="Rectangle 160">
            <a:extLst>
              <a:ext uri="{FF2B5EF4-FFF2-40B4-BE49-F238E27FC236}">
                <a16:creationId xmlns:a16="http://schemas.microsoft.com/office/drawing/2014/main" id="{BFAE6C9C-6E91-B3BE-3781-05879008F028}"/>
              </a:ext>
            </a:extLst>
          </p:cNvPr>
          <p:cNvSpPr/>
          <p:nvPr/>
        </p:nvSpPr>
        <p:spPr>
          <a:xfrm>
            <a:off x="7767273" y="3010910"/>
            <a:ext cx="567177" cy="482336"/>
          </a:xfrm>
          <a:prstGeom prst="rect">
            <a:avLst/>
          </a:prstGeom>
          <a:noFill/>
          <a:ln w="5715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162" name="Equals 161">
            <a:extLst>
              <a:ext uri="{FF2B5EF4-FFF2-40B4-BE49-F238E27FC236}">
                <a16:creationId xmlns:a16="http://schemas.microsoft.com/office/drawing/2014/main" id="{C83736F9-AB7A-448F-A431-96305928CD86}"/>
              </a:ext>
            </a:extLst>
          </p:cNvPr>
          <p:cNvSpPr/>
          <p:nvPr/>
        </p:nvSpPr>
        <p:spPr>
          <a:xfrm>
            <a:off x="8670683" y="3133459"/>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3" name="TextBox 162">
            <a:extLst>
              <a:ext uri="{FF2B5EF4-FFF2-40B4-BE49-F238E27FC236}">
                <a16:creationId xmlns:a16="http://schemas.microsoft.com/office/drawing/2014/main" id="{433E9347-CB39-5C83-52DF-7ED8F78F1F27}"/>
              </a:ext>
            </a:extLst>
          </p:cNvPr>
          <p:cNvSpPr txBox="1"/>
          <p:nvPr/>
        </p:nvSpPr>
        <p:spPr>
          <a:xfrm>
            <a:off x="9237860" y="2926069"/>
            <a:ext cx="2281281" cy="923330"/>
          </a:xfrm>
          <a:prstGeom prst="rect">
            <a:avLst/>
          </a:prstGeom>
          <a:noFill/>
        </p:spPr>
        <p:txBody>
          <a:bodyPr wrap="square" rtlCol="0">
            <a:spAutoFit/>
          </a:bodyPr>
          <a:lstStyle/>
          <a:p>
            <a:r>
              <a:rPr lang="en-US" dirty="0"/>
              <a:t>Evenly placed pixels. Pooling does not happen here</a:t>
            </a:r>
            <a:endParaRPr lang="en-IN" dirty="0"/>
          </a:p>
        </p:txBody>
      </p:sp>
      <p:cxnSp>
        <p:nvCxnSpPr>
          <p:cNvPr id="164" name="Straight Arrow Connector 163">
            <a:extLst>
              <a:ext uri="{FF2B5EF4-FFF2-40B4-BE49-F238E27FC236}">
                <a16:creationId xmlns:a16="http://schemas.microsoft.com/office/drawing/2014/main" id="{60925053-B72F-45C3-6BCE-0827674424F8}"/>
              </a:ext>
            </a:extLst>
          </p:cNvPr>
          <p:cNvCxnSpPr>
            <a:cxnSpLocks/>
          </p:cNvCxnSpPr>
          <p:nvPr/>
        </p:nvCxnSpPr>
        <p:spPr>
          <a:xfrm>
            <a:off x="7957384" y="4274098"/>
            <a:ext cx="4147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B27C92-83D8-80FB-6563-C135179B6D4D}"/>
              </a:ext>
            </a:extLst>
          </p:cNvPr>
          <p:cNvCxnSpPr>
            <a:cxnSpLocks/>
          </p:cNvCxnSpPr>
          <p:nvPr/>
        </p:nvCxnSpPr>
        <p:spPr>
          <a:xfrm flipH="1">
            <a:off x="7900827" y="4426498"/>
            <a:ext cx="3692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6" name="Equals 165">
            <a:extLst>
              <a:ext uri="{FF2B5EF4-FFF2-40B4-BE49-F238E27FC236}">
                <a16:creationId xmlns:a16="http://schemas.microsoft.com/office/drawing/2014/main" id="{6A27E5DD-F23F-DA09-DCD3-7CD0A9215405}"/>
              </a:ext>
            </a:extLst>
          </p:cNvPr>
          <p:cNvSpPr/>
          <p:nvPr/>
        </p:nvSpPr>
        <p:spPr>
          <a:xfrm>
            <a:off x="8672254" y="4275671"/>
            <a:ext cx="274940" cy="212099"/>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7" name="TextBox 166">
            <a:extLst>
              <a:ext uri="{FF2B5EF4-FFF2-40B4-BE49-F238E27FC236}">
                <a16:creationId xmlns:a16="http://schemas.microsoft.com/office/drawing/2014/main" id="{989D82C0-56CE-8301-2FD9-ECD3A79EAA60}"/>
              </a:ext>
            </a:extLst>
          </p:cNvPr>
          <p:cNvSpPr txBox="1"/>
          <p:nvPr/>
        </p:nvSpPr>
        <p:spPr>
          <a:xfrm>
            <a:off x="9239431" y="4068281"/>
            <a:ext cx="2281281" cy="646331"/>
          </a:xfrm>
          <a:prstGeom prst="rect">
            <a:avLst/>
          </a:prstGeom>
          <a:noFill/>
        </p:spPr>
        <p:txBody>
          <a:bodyPr wrap="square" rtlCol="0">
            <a:spAutoFit/>
          </a:bodyPr>
          <a:lstStyle/>
          <a:p>
            <a:r>
              <a:rPr lang="en-US" dirty="0"/>
              <a:t>Exchange of Information</a:t>
            </a:r>
            <a:endParaRPr lang="en-IN" dirty="0"/>
          </a:p>
        </p:txBody>
      </p:sp>
    </p:spTree>
    <p:extLst>
      <p:ext uri="{BB962C8B-B14F-4D97-AF65-F5344CB8AC3E}">
        <p14:creationId xmlns:p14="http://schemas.microsoft.com/office/powerpoint/2010/main" val="64390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F. Texture Information Encoder</a:t>
            </a:r>
            <a:endParaRPr lang="en-IN" dirty="0"/>
          </a:p>
        </p:txBody>
      </p:sp>
      <p:pic>
        <p:nvPicPr>
          <p:cNvPr id="5" name="Picture 4">
            <a:extLst>
              <a:ext uri="{FF2B5EF4-FFF2-40B4-BE49-F238E27FC236}">
                <a16:creationId xmlns:a16="http://schemas.microsoft.com/office/drawing/2014/main" id="{CC702B76-D26A-EC34-35ED-EC016ECE136A}"/>
              </a:ext>
            </a:extLst>
          </p:cNvPr>
          <p:cNvPicPr>
            <a:picLocks noChangeAspect="1"/>
          </p:cNvPicPr>
          <p:nvPr/>
        </p:nvPicPr>
        <p:blipFill>
          <a:blip r:embed="rId3"/>
          <a:stretch>
            <a:fillRect/>
          </a:stretch>
        </p:blipFill>
        <p:spPr>
          <a:xfrm>
            <a:off x="831345" y="1946407"/>
            <a:ext cx="3239245" cy="3324328"/>
          </a:xfrm>
          <a:prstGeom prst="rect">
            <a:avLst/>
          </a:prstGeom>
        </p:spPr>
      </p:pic>
      <p:pic>
        <p:nvPicPr>
          <p:cNvPr id="6" name="Picture 5">
            <a:extLst>
              <a:ext uri="{FF2B5EF4-FFF2-40B4-BE49-F238E27FC236}">
                <a16:creationId xmlns:a16="http://schemas.microsoft.com/office/drawing/2014/main" id="{8AA84FCF-B0DE-1D7D-94FD-C048E3CCA498}"/>
              </a:ext>
            </a:extLst>
          </p:cNvPr>
          <p:cNvPicPr>
            <a:picLocks noChangeAspect="1"/>
          </p:cNvPicPr>
          <p:nvPr/>
        </p:nvPicPr>
        <p:blipFill>
          <a:blip r:embed="rId4"/>
          <a:stretch>
            <a:fillRect/>
          </a:stretch>
        </p:blipFill>
        <p:spPr>
          <a:xfrm>
            <a:off x="4890722" y="1999433"/>
            <a:ext cx="3366870" cy="3300019"/>
          </a:xfrm>
          <a:prstGeom prst="rect">
            <a:avLst/>
          </a:prstGeom>
        </p:spPr>
      </p:pic>
      <p:pic>
        <p:nvPicPr>
          <p:cNvPr id="9" name="Picture 8">
            <a:extLst>
              <a:ext uri="{FF2B5EF4-FFF2-40B4-BE49-F238E27FC236}">
                <a16:creationId xmlns:a16="http://schemas.microsoft.com/office/drawing/2014/main" id="{B63BE203-5B5A-043A-E553-38C92CAD1C26}"/>
              </a:ext>
            </a:extLst>
          </p:cNvPr>
          <p:cNvPicPr>
            <a:picLocks noChangeAspect="1"/>
          </p:cNvPicPr>
          <p:nvPr/>
        </p:nvPicPr>
        <p:blipFill>
          <a:blip r:embed="rId5"/>
          <a:stretch>
            <a:fillRect/>
          </a:stretch>
        </p:blipFill>
        <p:spPr>
          <a:xfrm>
            <a:off x="3250937" y="5462930"/>
            <a:ext cx="2396581" cy="801712"/>
          </a:xfrm>
          <a:prstGeom prst="rect">
            <a:avLst/>
          </a:prstGeom>
        </p:spPr>
      </p:pic>
      <p:sp>
        <p:nvSpPr>
          <p:cNvPr id="10" name="TextBox 9">
            <a:extLst>
              <a:ext uri="{FF2B5EF4-FFF2-40B4-BE49-F238E27FC236}">
                <a16:creationId xmlns:a16="http://schemas.microsoft.com/office/drawing/2014/main" id="{0850EE61-5672-F912-3A73-3E4C9E90B6C3}"/>
              </a:ext>
            </a:extLst>
          </p:cNvPr>
          <p:cNvSpPr txBox="1"/>
          <p:nvPr/>
        </p:nvSpPr>
        <p:spPr>
          <a:xfrm>
            <a:off x="2384815" y="5376581"/>
            <a:ext cx="1131215" cy="923330"/>
          </a:xfrm>
          <a:prstGeom prst="rect">
            <a:avLst/>
          </a:prstGeom>
          <a:noFill/>
        </p:spPr>
        <p:txBody>
          <a:bodyPr wrap="square" rtlCol="0">
            <a:spAutoFit/>
          </a:bodyPr>
          <a:lstStyle/>
          <a:p>
            <a:pPr algn="r"/>
            <a:r>
              <a:rPr lang="en-US" dirty="0"/>
              <a:t>Red:</a:t>
            </a:r>
          </a:p>
          <a:p>
            <a:pPr algn="r"/>
            <a:r>
              <a:rPr lang="en-US" dirty="0"/>
              <a:t>Green</a:t>
            </a:r>
          </a:p>
          <a:p>
            <a:pPr algn="r"/>
            <a:r>
              <a:rPr lang="en-US" dirty="0"/>
              <a:t>Blue:</a:t>
            </a:r>
            <a:endParaRPr lang="en-IN" dirty="0"/>
          </a:p>
        </p:txBody>
      </p:sp>
      <p:sp>
        <p:nvSpPr>
          <p:cNvPr id="13" name="TextBox 12">
            <a:extLst>
              <a:ext uri="{FF2B5EF4-FFF2-40B4-BE49-F238E27FC236}">
                <a16:creationId xmlns:a16="http://schemas.microsoft.com/office/drawing/2014/main" id="{010EF2D7-843C-1A57-057C-FF087822B146}"/>
              </a:ext>
            </a:extLst>
          </p:cNvPr>
          <p:cNvSpPr txBox="1"/>
          <p:nvPr/>
        </p:nvSpPr>
        <p:spPr>
          <a:xfrm>
            <a:off x="2136742" y="6370157"/>
            <a:ext cx="3959258"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Structural Similarity of each channel</a:t>
            </a:r>
            <a:endParaRPr lang="en-IN"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F88CDE9-DB37-2879-B556-8FA9CDA10A7D}"/>
              </a:ext>
            </a:extLst>
          </p:cNvPr>
          <p:cNvSpPr txBox="1"/>
          <p:nvPr/>
        </p:nvSpPr>
        <p:spPr>
          <a:xfrm>
            <a:off x="8833487" y="1999433"/>
            <a:ext cx="2892347" cy="4524315"/>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augmentation technique and the first one addresses the same issue (information loss due to pooling layers). This technique takes different approach. Here, we will try to encode information of evenly placed pixels onto the oddly placed pixels. This results in identical image which the texture information is encoded . This improves texture detection and makes the model robust to small translations.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945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844CF0B-A5AE-B093-89D4-6951DAF0F177}"/>
              </a:ext>
            </a:extLst>
          </p:cNvPr>
          <p:cNvPicPr>
            <a:picLocks noChangeAspect="1"/>
          </p:cNvPicPr>
          <p:nvPr/>
        </p:nvPicPr>
        <p:blipFill>
          <a:blip r:embed="rId3"/>
          <a:stretch>
            <a:fillRect/>
          </a:stretch>
        </p:blipFill>
        <p:spPr>
          <a:xfrm>
            <a:off x="0" y="-49675"/>
            <a:ext cx="12191999" cy="6957350"/>
          </a:xfrm>
          <a:prstGeom prst="rect">
            <a:avLst/>
          </a:prstGeom>
        </p:spPr>
      </p:pic>
    </p:spTree>
    <p:extLst>
      <p:ext uri="{BB962C8B-B14F-4D97-AF65-F5344CB8AC3E}">
        <p14:creationId xmlns:p14="http://schemas.microsoft.com/office/powerpoint/2010/main" val="445821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3" name="TextBox 2">
            <a:extLst>
              <a:ext uri="{FF2B5EF4-FFF2-40B4-BE49-F238E27FC236}">
                <a16:creationId xmlns:a16="http://schemas.microsoft.com/office/drawing/2014/main" id="{2B94F535-9323-C390-4663-E52EDF4140FA}"/>
              </a:ext>
            </a:extLst>
          </p:cNvPr>
          <p:cNvSpPr txBox="1"/>
          <p:nvPr/>
        </p:nvSpPr>
        <p:spPr>
          <a:xfrm>
            <a:off x="619759" y="1481419"/>
            <a:ext cx="5180405" cy="369332"/>
          </a:xfrm>
          <a:prstGeom prst="rect">
            <a:avLst/>
          </a:prstGeom>
          <a:noFill/>
        </p:spPr>
        <p:txBody>
          <a:bodyPr wrap="square" rtlCol="0">
            <a:spAutoFit/>
          </a:bodyPr>
          <a:lstStyle/>
          <a:p>
            <a:r>
              <a:rPr lang="en-US" dirty="0"/>
              <a:t>Transferable Model (To achieve Color Invariance):</a:t>
            </a:r>
            <a:endParaRPr lang="en-IN" dirty="0"/>
          </a:p>
        </p:txBody>
      </p:sp>
      <p:pic>
        <p:nvPicPr>
          <p:cNvPr id="4" name="Picture 3">
            <a:extLst>
              <a:ext uri="{FF2B5EF4-FFF2-40B4-BE49-F238E27FC236}">
                <a16:creationId xmlns:a16="http://schemas.microsoft.com/office/drawing/2014/main" id="{1E3E8A13-FBA4-4F24-AA27-9709C00B3E9A}"/>
              </a:ext>
            </a:extLst>
          </p:cNvPr>
          <p:cNvPicPr>
            <a:picLocks noChangeAspect="1"/>
          </p:cNvPicPr>
          <p:nvPr/>
        </p:nvPicPr>
        <p:blipFill>
          <a:blip r:embed="rId3"/>
          <a:stretch>
            <a:fillRect/>
          </a:stretch>
        </p:blipFill>
        <p:spPr>
          <a:xfrm>
            <a:off x="1605935" y="1994734"/>
            <a:ext cx="9577634" cy="3519055"/>
          </a:xfrm>
          <a:prstGeom prst="rect">
            <a:avLst/>
          </a:prstGeom>
        </p:spPr>
      </p:pic>
      <p:sp>
        <p:nvSpPr>
          <p:cNvPr id="7" name="TextBox 6">
            <a:extLst>
              <a:ext uri="{FF2B5EF4-FFF2-40B4-BE49-F238E27FC236}">
                <a16:creationId xmlns:a16="http://schemas.microsoft.com/office/drawing/2014/main" id="{797A13E3-804E-68B9-9A2F-B6184BFE7B83}"/>
              </a:ext>
            </a:extLst>
          </p:cNvPr>
          <p:cNvSpPr txBox="1"/>
          <p:nvPr/>
        </p:nvSpPr>
        <p:spPr>
          <a:xfrm>
            <a:off x="1357460" y="5392132"/>
            <a:ext cx="9577633"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Only the center layer is trained and rest of the layers are initialized with zero weights and frozen from training.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1420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3" name="TextBox 2">
            <a:extLst>
              <a:ext uri="{FF2B5EF4-FFF2-40B4-BE49-F238E27FC236}">
                <a16:creationId xmlns:a16="http://schemas.microsoft.com/office/drawing/2014/main" id="{2B94F535-9323-C390-4663-E52EDF4140FA}"/>
              </a:ext>
            </a:extLst>
          </p:cNvPr>
          <p:cNvSpPr txBox="1"/>
          <p:nvPr/>
        </p:nvSpPr>
        <p:spPr>
          <a:xfrm>
            <a:off x="619759" y="1481419"/>
            <a:ext cx="5180405" cy="369332"/>
          </a:xfrm>
          <a:prstGeom prst="rect">
            <a:avLst/>
          </a:prstGeom>
          <a:noFill/>
        </p:spPr>
        <p:txBody>
          <a:bodyPr wrap="square" rtlCol="0">
            <a:spAutoFit/>
          </a:bodyPr>
          <a:lstStyle/>
          <a:p>
            <a:r>
              <a:rPr lang="en-US" dirty="0"/>
              <a:t>Transferable Model (To achieve Color Invariance):</a:t>
            </a:r>
            <a:endParaRPr lang="en-IN" dirty="0"/>
          </a:p>
        </p:txBody>
      </p:sp>
      <p:pic>
        <p:nvPicPr>
          <p:cNvPr id="5" name="Picture 4">
            <a:extLst>
              <a:ext uri="{FF2B5EF4-FFF2-40B4-BE49-F238E27FC236}">
                <a16:creationId xmlns:a16="http://schemas.microsoft.com/office/drawing/2014/main" id="{A67873A6-2724-6C48-0CA7-EA9B2793BFAC}"/>
              </a:ext>
            </a:extLst>
          </p:cNvPr>
          <p:cNvPicPr>
            <a:picLocks noChangeAspect="1"/>
          </p:cNvPicPr>
          <p:nvPr/>
        </p:nvPicPr>
        <p:blipFill>
          <a:blip r:embed="rId3"/>
          <a:stretch>
            <a:fillRect/>
          </a:stretch>
        </p:blipFill>
        <p:spPr>
          <a:xfrm>
            <a:off x="1371368" y="2326104"/>
            <a:ext cx="9687090" cy="3565439"/>
          </a:xfrm>
          <a:prstGeom prst="rect">
            <a:avLst/>
          </a:prstGeom>
        </p:spPr>
      </p:pic>
      <p:sp>
        <p:nvSpPr>
          <p:cNvPr id="6" name="TextBox 5">
            <a:extLst>
              <a:ext uri="{FF2B5EF4-FFF2-40B4-BE49-F238E27FC236}">
                <a16:creationId xmlns:a16="http://schemas.microsoft.com/office/drawing/2014/main" id="{40CE85E1-835C-9B5B-EF8D-3C37C4E3913C}"/>
              </a:ext>
            </a:extLst>
          </p:cNvPr>
          <p:cNvSpPr txBox="1"/>
          <p:nvPr/>
        </p:nvSpPr>
        <p:spPr>
          <a:xfrm>
            <a:off x="1682510" y="6025867"/>
            <a:ext cx="9204457"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Color information is transferred from one layer to another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7368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3" name="TextBox 2">
            <a:extLst>
              <a:ext uri="{FF2B5EF4-FFF2-40B4-BE49-F238E27FC236}">
                <a16:creationId xmlns:a16="http://schemas.microsoft.com/office/drawing/2014/main" id="{2B94F535-9323-C390-4663-E52EDF4140FA}"/>
              </a:ext>
            </a:extLst>
          </p:cNvPr>
          <p:cNvSpPr txBox="1"/>
          <p:nvPr/>
        </p:nvSpPr>
        <p:spPr>
          <a:xfrm>
            <a:off x="619759" y="1481419"/>
            <a:ext cx="5722904" cy="369332"/>
          </a:xfrm>
          <a:prstGeom prst="rect">
            <a:avLst/>
          </a:prstGeom>
          <a:noFill/>
        </p:spPr>
        <p:txBody>
          <a:bodyPr wrap="square" rtlCol="0">
            <a:spAutoFit/>
          </a:bodyPr>
          <a:lstStyle/>
          <a:p>
            <a:r>
              <a:rPr lang="en-US" dirty="0"/>
              <a:t>Transferable Model (To achieve Rotational Invariance):</a:t>
            </a:r>
            <a:endParaRPr lang="en-IN" dirty="0"/>
          </a:p>
        </p:txBody>
      </p:sp>
      <p:pic>
        <p:nvPicPr>
          <p:cNvPr id="2" name="Picture 1">
            <a:extLst>
              <a:ext uri="{FF2B5EF4-FFF2-40B4-BE49-F238E27FC236}">
                <a16:creationId xmlns:a16="http://schemas.microsoft.com/office/drawing/2014/main" id="{C03B8AE9-8F56-3E84-3FCF-E8587582224C}"/>
              </a:ext>
            </a:extLst>
          </p:cNvPr>
          <p:cNvPicPr>
            <a:picLocks noChangeAspect="1"/>
          </p:cNvPicPr>
          <p:nvPr/>
        </p:nvPicPr>
        <p:blipFill>
          <a:blip r:embed="rId3"/>
          <a:stretch>
            <a:fillRect/>
          </a:stretch>
        </p:blipFill>
        <p:spPr>
          <a:xfrm>
            <a:off x="3234548" y="2187102"/>
            <a:ext cx="5722904" cy="3498806"/>
          </a:xfrm>
          <a:prstGeom prst="rect">
            <a:avLst/>
          </a:prstGeom>
        </p:spPr>
      </p:pic>
      <p:sp>
        <p:nvSpPr>
          <p:cNvPr id="4" name="TextBox 3">
            <a:extLst>
              <a:ext uri="{FF2B5EF4-FFF2-40B4-BE49-F238E27FC236}">
                <a16:creationId xmlns:a16="http://schemas.microsoft.com/office/drawing/2014/main" id="{FFEAC979-7338-F935-83AC-3F6E4BEE320B}"/>
              </a:ext>
            </a:extLst>
          </p:cNvPr>
          <p:cNvSpPr txBox="1"/>
          <p:nvPr/>
        </p:nvSpPr>
        <p:spPr>
          <a:xfrm>
            <a:off x="1628159" y="5807695"/>
            <a:ext cx="8344010"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Only the center layer is trained and rest of the layers are initialized with zero weights and not allowed for training.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8396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3" name="TextBox 2">
            <a:extLst>
              <a:ext uri="{FF2B5EF4-FFF2-40B4-BE49-F238E27FC236}">
                <a16:creationId xmlns:a16="http://schemas.microsoft.com/office/drawing/2014/main" id="{2B94F535-9323-C390-4663-E52EDF4140FA}"/>
              </a:ext>
            </a:extLst>
          </p:cNvPr>
          <p:cNvSpPr txBox="1"/>
          <p:nvPr/>
        </p:nvSpPr>
        <p:spPr>
          <a:xfrm>
            <a:off x="619759" y="1481419"/>
            <a:ext cx="5722904" cy="369332"/>
          </a:xfrm>
          <a:prstGeom prst="rect">
            <a:avLst/>
          </a:prstGeom>
          <a:noFill/>
        </p:spPr>
        <p:txBody>
          <a:bodyPr wrap="square" rtlCol="0">
            <a:spAutoFit/>
          </a:bodyPr>
          <a:lstStyle/>
          <a:p>
            <a:r>
              <a:rPr lang="en-US" dirty="0"/>
              <a:t>Transferable Model (To achieve Rotational Invariance):</a:t>
            </a:r>
            <a:endParaRPr lang="en-IN" dirty="0"/>
          </a:p>
        </p:txBody>
      </p:sp>
      <p:pic>
        <p:nvPicPr>
          <p:cNvPr id="5" name="Picture 4">
            <a:extLst>
              <a:ext uri="{FF2B5EF4-FFF2-40B4-BE49-F238E27FC236}">
                <a16:creationId xmlns:a16="http://schemas.microsoft.com/office/drawing/2014/main" id="{FCE81189-E597-C90E-BC87-340839756684}"/>
              </a:ext>
            </a:extLst>
          </p:cNvPr>
          <p:cNvPicPr>
            <a:picLocks noChangeAspect="1"/>
          </p:cNvPicPr>
          <p:nvPr/>
        </p:nvPicPr>
        <p:blipFill>
          <a:blip r:embed="rId3"/>
          <a:stretch>
            <a:fillRect/>
          </a:stretch>
        </p:blipFill>
        <p:spPr>
          <a:xfrm>
            <a:off x="3447046" y="2187102"/>
            <a:ext cx="5360544" cy="3177545"/>
          </a:xfrm>
          <a:prstGeom prst="rect">
            <a:avLst/>
          </a:prstGeom>
        </p:spPr>
      </p:pic>
      <p:sp>
        <p:nvSpPr>
          <p:cNvPr id="6" name="TextBox 5">
            <a:extLst>
              <a:ext uri="{FF2B5EF4-FFF2-40B4-BE49-F238E27FC236}">
                <a16:creationId xmlns:a16="http://schemas.microsoft.com/office/drawing/2014/main" id="{D1479EA2-9EE6-2153-3914-F93E8C89B2D3}"/>
              </a:ext>
            </a:extLst>
          </p:cNvPr>
          <p:cNvSpPr txBox="1"/>
          <p:nvPr/>
        </p:nvSpPr>
        <p:spPr>
          <a:xfrm>
            <a:off x="1983950" y="5589821"/>
            <a:ext cx="780013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Rotation information is transferred from one layer to another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4059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Dataset(s) Analysis / Description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0" y="806514"/>
            <a:ext cx="12191999" cy="523220"/>
          </a:xfrm>
          <a:prstGeom prst="rect">
            <a:avLst/>
          </a:prstGeom>
          <a:solidFill>
            <a:schemeClr val="bg1">
              <a:lumMod val="95000"/>
            </a:schemeClr>
          </a:solidFill>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Dataset Capture / Preparation / Generation </a:t>
            </a:r>
            <a:r>
              <a:rPr lang="en-US" sz="1600" dirty="0">
                <a:solidFill>
                  <a:srgbClr val="0E4094"/>
                </a:solidFill>
              </a:rPr>
              <a:t>: </a:t>
            </a:r>
          </a:p>
          <a:p>
            <a:pPr algn="just"/>
            <a:r>
              <a:rPr lang="en-US" sz="1200" dirty="0">
                <a:solidFill>
                  <a:srgbClr val="0E4094"/>
                </a:solidFill>
              </a:rPr>
              <a:t>     </a:t>
            </a:r>
          </a:p>
        </p:txBody>
      </p:sp>
      <p:sp>
        <p:nvSpPr>
          <p:cNvPr id="6" name="TextBox 5"/>
          <p:cNvSpPr txBox="1"/>
          <p:nvPr/>
        </p:nvSpPr>
        <p:spPr>
          <a:xfrm>
            <a:off x="1" y="2678666"/>
            <a:ext cx="12191999" cy="584775"/>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Dataset Understanding / Analysis </a:t>
            </a:r>
            <a:r>
              <a:rPr lang="en-US" sz="1600" dirty="0">
                <a:solidFill>
                  <a:srgbClr val="0E4094"/>
                </a:solidFill>
              </a:rPr>
              <a:t>: </a:t>
            </a:r>
          </a:p>
          <a:p>
            <a:pPr algn="just"/>
            <a:r>
              <a:rPr lang="en-US" sz="1600" dirty="0">
                <a:solidFill>
                  <a:srgbClr val="0E4094"/>
                </a:solidFill>
              </a:rPr>
              <a:t>     </a:t>
            </a:r>
            <a:endParaRPr lang="en-US" sz="1200" dirty="0">
              <a:solidFill>
                <a:srgbClr val="0E4094"/>
              </a:solidFill>
            </a:endParaRPr>
          </a:p>
        </p:txBody>
      </p:sp>
      <p:sp>
        <p:nvSpPr>
          <p:cNvPr id="7" name="TextBox 6"/>
          <p:cNvSpPr txBox="1"/>
          <p:nvPr/>
        </p:nvSpPr>
        <p:spPr>
          <a:xfrm>
            <a:off x="-1" y="4695496"/>
            <a:ext cx="12191999" cy="523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Dataset Pre-Processing / Related Challenges (if any) </a:t>
            </a:r>
            <a:r>
              <a:rPr lang="en-US" sz="1600" dirty="0">
                <a:solidFill>
                  <a:srgbClr val="0E4094"/>
                </a:solidFill>
              </a:rPr>
              <a:t>: </a:t>
            </a:r>
          </a:p>
          <a:p>
            <a:pPr algn="just"/>
            <a:r>
              <a:rPr lang="en-US" sz="1200" dirty="0">
                <a:solidFill>
                  <a:srgbClr val="0E4094"/>
                </a:solidFill>
              </a:rPr>
              <a:t>     </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3" name="TextBox 2">
            <a:extLst>
              <a:ext uri="{FF2B5EF4-FFF2-40B4-BE49-F238E27FC236}">
                <a16:creationId xmlns:a16="http://schemas.microsoft.com/office/drawing/2014/main" id="{A8DFE850-754E-99F2-7A5B-BBF3331F6B88}"/>
              </a:ext>
            </a:extLst>
          </p:cNvPr>
          <p:cNvSpPr txBox="1"/>
          <p:nvPr/>
        </p:nvSpPr>
        <p:spPr>
          <a:xfrm>
            <a:off x="313266" y="1483570"/>
            <a:ext cx="10628815"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Name: Cat vs Dog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Training Size: 3000 (1500 Cat, 1500 Dog)</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Test Size: 22000 (11000 Cat, 11000 Dog)</a:t>
            </a:r>
          </a:p>
        </p:txBody>
      </p:sp>
      <p:sp>
        <p:nvSpPr>
          <p:cNvPr id="4" name="TextBox 3">
            <a:extLst>
              <a:ext uri="{FF2B5EF4-FFF2-40B4-BE49-F238E27FC236}">
                <a16:creationId xmlns:a16="http://schemas.microsoft.com/office/drawing/2014/main" id="{23F63302-E659-872B-C775-AE9EA7ACD8F4}"/>
              </a:ext>
            </a:extLst>
          </p:cNvPr>
          <p:cNvSpPr txBox="1"/>
          <p:nvPr/>
        </p:nvSpPr>
        <p:spPr>
          <a:xfrm>
            <a:off x="169333" y="3379304"/>
            <a:ext cx="10628815" cy="120032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It is the popular cat vs dog dataset. All images in the dataset are naturally taken with various lighting conditions and various scale of the subject. It have different types of cats and dogs with different breeds and colours with various texture.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dataset is biased towards black cats and brown dogs.</a:t>
            </a:r>
          </a:p>
        </p:txBody>
      </p:sp>
      <p:sp>
        <p:nvSpPr>
          <p:cNvPr id="5" name="TextBox 4">
            <a:extLst>
              <a:ext uri="{FF2B5EF4-FFF2-40B4-BE49-F238E27FC236}">
                <a16:creationId xmlns:a16="http://schemas.microsoft.com/office/drawing/2014/main" id="{026E1424-5666-3416-015B-BD92F45D8866}"/>
              </a:ext>
            </a:extLst>
          </p:cNvPr>
          <p:cNvSpPr txBox="1"/>
          <p:nvPr/>
        </p:nvSpPr>
        <p:spPr>
          <a:xfrm>
            <a:off x="169333" y="5285833"/>
            <a:ext cx="10628815" cy="120032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All images are resized to 300x300.</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Inflated data includes: 1 Pixel shift and flip (To improve the texture detection), Negative </a:t>
            </a:r>
            <a:r>
              <a:rPr lang="en-IN" dirty="0" err="1">
                <a:latin typeface="Times New Roman" panose="02020603050405020304" pitchFamily="18" charset="0"/>
                <a:cs typeface="Times New Roman" panose="02020603050405020304" pitchFamily="18" charset="0"/>
              </a:rPr>
              <a:t>coloring</a:t>
            </a:r>
            <a:r>
              <a:rPr lang="en-IN" dirty="0">
                <a:latin typeface="Times New Roman" panose="02020603050405020304" pitchFamily="18" charset="0"/>
                <a:cs typeface="Times New Roman" panose="02020603050405020304" pitchFamily="18" charset="0"/>
              </a:rPr>
              <a:t> (To direct the model to detect edges), Activation Suppression (To improve the generalizability of the model).</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In the generation of the above dataset, the time consumed is a challenge.</a:t>
            </a:r>
          </a:p>
        </p:txBody>
      </p:sp>
    </p:spTree>
    <p:extLst>
      <p:ext uri="{BB962C8B-B14F-4D97-AF65-F5344CB8AC3E}">
        <p14:creationId xmlns:p14="http://schemas.microsoft.com/office/powerpoint/2010/main" val="183300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Experimental Results / Simulations / Observations</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Results </a:t>
            </a:r>
            <a:r>
              <a:rPr lang="en-US" sz="1600" dirty="0">
                <a:solidFill>
                  <a:srgbClr val="0E4094"/>
                </a:solidFill>
              </a:rPr>
              <a:t>:</a:t>
            </a:r>
            <a:endParaRPr lang="en-US" sz="1200" dirty="0">
              <a:solidFill>
                <a:srgbClr val="0E4094"/>
              </a:solidFill>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pic>
        <p:nvPicPr>
          <p:cNvPr id="3" name="Picture 2">
            <a:extLst>
              <a:ext uri="{FF2B5EF4-FFF2-40B4-BE49-F238E27FC236}">
                <a16:creationId xmlns:a16="http://schemas.microsoft.com/office/drawing/2014/main" id="{1547C85A-C9BA-6794-EF82-F3E429FE56A5}"/>
              </a:ext>
            </a:extLst>
          </p:cNvPr>
          <p:cNvPicPr>
            <a:picLocks noChangeAspect="1"/>
          </p:cNvPicPr>
          <p:nvPr/>
        </p:nvPicPr>
        <p:blipFill>
          <a:blip r:embed="rId3"/>
          <a:stretch>
            <a:fillRect/>
          </a:stretch>
        </p:blipFill>
        <p:spPr>
          <a:xfrm>
            <a:off x="480151" y="1642160"/>
            <a:ext cx="3055885" cy="3017782"/>
          </a:xfrm>
          <a:prstGeom prst="rect">
            <a:avLst/>
          </a:prstGeom>
        </p:spPr>
      </p:pic>
      <p:pic>
        <p:nvPicPr>
          <p:cNvPr id="5" name="Picture 4">
            <a:extLst>
              <a:ext uri="{FF2B5EF4-FFF2-40B4-BE49-F238E27FC236}">
                <a16:creationId xmlns:a16="http://schemas.microsoft.com/office/drawing/2014/main" id="{BA7FBBF5-D6BC-EA4F-4A52-904615848887}"/>
              </a:ext>
            </a:extLst>
          </p:cNvPr>
          <p:cNvPicPr>
            <a:picLocks noChangeAspect="1"/>
          </p:cNvPicPr>
          <p:nvPr/>
        </p:nvPicPr>
        <p:blipFill>
          <a:blip r:embed="rId4"/>
          <a:stretch>
            <a:fillRect/>
          </a:stretch>
        </p:blipFill>
        <p:spPr>
          <a:xfrm>
            <a:off x="4111523" y="1371627"/>
            <a:ext cx="3215919" cy="3558848"/>
          </a:xfrm>
          <a:prstGeom prst="rect">
            <a:avLst/>
          </a:prstGeom>
        </p:spPr>
      </p:pic>
      <p:pic>
        <p:nvPicPr>
          <p:cNvPr id="8" name="Picture 7">
            <a:extLst>
              <a:ext uri="{FF2B5EF4-FFF2-40B4-BE49-F238E27FC236}">
                <a16:creationId xmlns:a16="http://schemas.microsoft.com/office/drawing/2014/main" id="{DAE97564-5CA3-7427-5936-6721DA333BB3}"/>
              </a:ext>
            </a:extLst>
          </p:cNvPr>
          <p:cNvPicPr>
            <a:picLocks noChangeAspect="1"/>
          </p:cNvPicPr>
          <p:nvPr/>
        </p:nvPicPr>
        <p:blipFill>
          <a:blip r:embed="rId5"/>
          <a:stretch>
            <a:fillRect/>
          </a:stretch>
        </p:blipFill>
        <p:spPr>
          <a:xfrm>
            <a:off x="7947291" y="2404021"/>
            <a:ext cx="3254022" cy="2049958"/>
          </a:xfrm>
          <a:prstGeom prst="rect">
            <a:avLst/>
          </a:prstGeom>
        </p:spPr>
      </p:pic>
      <p:sp>
        <p:nvSpPr>
          <p:cNvPr id="10" name="TextBox 9">
            <a:extLst>
              <a:ext uri="{FF2B5EF4-FFF2-40B4-BE49-F238E27FC236}">
                <a16:creationId xmlns:a16="http://schemas.microsoft.com/office/drawing/2014/main" id="{B59841A1-80BD-EF77-56BA-F6D3F5D59F0C}"/>
              </a:ext>
            </a:extLst>
          </p:cNvPr>
          <p:cNvSpPr txBox="1"/>
          <p:nvPr/>
        </p:nvSpPr>
        <p:spPr>
          <a:xfrm>
            <a:off x="815789" y="5251699"/>
            <a:ext cx="261769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1 – Pixel Shift + Flip</a:t>
            </a:r>
          </a:p>
        </p:txBody>
      </p:sp>
      <p:sp>
        <p:nvSpPr>
          <p:cNvPr id="13" name="TextBox 12">
            <a:extLst>
              <a:ext uri="{FF2B5EF4-FFF2-40B4-BE49-F238E27FC236}">
                <a16:creationId xmlns:a16="http://schemas.microsoft.com/office/drawing/2014/main" id="{AC3C3FBA-ED99-2BEE-76DC-F7F1CE17319C}"/>
              </a:ext>
            </a:extLst>
          </p:cNvPr>
          <p:cNvSpPr txBox="1"/>
          <p:nvPr/>
        </p:nvSpPr>
        <p:spPr>
          <a:xfrm>
            <a:off x="4383741" y="5251697"/>
            <a:ext cx="261769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Activation Suppression</a:t>
            </a:r>
          </a:p>
        </p:txBody>
      </p:sp>
      <p:sp>
        <p:nvSpPr>
          <p:cNvPr id="15" name="TextBox 14">
            <a:extLst>
              <a:ext uri="{FF2B5EF4-FFF2-40B4-BE49-F238E27FC236}">
                <a16:creationId xmlns:a16="http://schemas.microsoft.com/office/drawing/2014/main" id="{EF9437A0-A106-18D3-E2DD-12649E43313B}"/>
              </a:ext>
            </a:extLst>
          </p:cNvPr>
          <p:cNvSpPr txBox="1"/>
          <p:nvPr/>
        </p:nvSpPr>
        <p:spPr>
          <a:xfrm>
            <a:off x="8265455" y="5251697"/>
            <a:ext cx="261769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Adaptive </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Scheme</a:t>
            </a:r>
          </a:p>
        </p:txBody>
      </p:sp>
    </p:spTree>
    <p:extLst>
      <p:ext uri="{BB962C8B-B14F-4D97-AF65-F5344CB8AC3E}">
        <p14:creationId xmlns:p14="http://schemas.microsoft.com/office/powerpoint/2010/main" val="2398978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Experimental Results / Simulations / Observations</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Results </a:t>
            </a:r>
            <a:r>
              <a:rPr lang="en-US" sz="1600" dirty="0">
                <a:solidFill>
                  <a:srgbClr val="0E4094"/>
                </a:solidFill>
              </a:rPr>
              <a:t>:</a:t>
            </a:r>
            <a:endParaRPr lang="en-US" sz="1200" dirty="0">
              <a:solidFill>
                <a:srgbClr val="0E4094"/>
              </a:solidFill>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pic>
        <p:nvPicPr>
          <p:cNvPr id="4" name="Picture 3">
            <a:extLst>
              <a:ext uri="{FF2B5EF4-FFF2-40B4-BE49-F238E27FC236}">
                <a16:creationId xmlns:a16="http://schemas.microsoft.com/office/drawing/2014/main" id="{2015437D-4E5E-6BA2-81E5-C32129352E00}"/>
              </a:ext>
            </a:extLst>
          </p:cNvPr>
          <p:cNvPicPr>
            <a:picLocks noChangeAspect="1"/>
          </p:cNvPicPr>
          <p:nvPr/>
        </p:nvPicPr>
        <p:blipFill>
          <a:blip r:embed="rId3"/>
          <a:stretch>
            <a:fillRect/>
          </a:stretch>
        </p:blipFill>
        <p:spPr>
          <a:xfrm>
            <a:off x="313266" y="2226084"/>
            <a:ext cx="3928253" cy="2105398"/>
          </a:xfrm>
          <a:prstGeom prst="rect">
            <a:avLst/>
          </a:prstGeom>
        </p:spPr>
      </p:pic>
      <p:pic>
        <p:nvPicPr>
          <p:cNvPr id="20" name="Picture 19">
            <a:extLst>
              <a:ext uri="{FF2B5EF4-FFF2-40B4-BE49-F238E27FC236}">
                <a16:creationId xmlns:a16="http://schemas.microsoft.com/office/drawing/2014/main" id="{EF49F058-2643-7A1F-5709-84325BE83EE6}"/>
              </a:ext>
            </a:extLst>
          </p:cNvPr>
          <p:cNvPicPr>
            <a:picLocks noChangeAspect="1"/>
          </p:cNvPicPr>
          <p:nvPr/>
        </p:nvPicPr>
        <p:blipFill>
          <a:blip r:embed="rId4"/>
          <a:stretch>
            <a:fillRect/>
          </a:stretch>
        </p:blipFill>
        <p:spPr>
          <a:xfrm>
            <a:off x="4495661" y="2137298"/>
            <a:ext cx="3200677" cy="2583404"/>
          </a:xfrm>
          <a:prstGeom prst="rect">
            <a:avLst/>
          </a:prstGeom>
        </p:spPr>
      </p:pic>
      <p:pic>
        <p:nvPicPr>
          <p:cNvPr id="22" name="Picture 21">
            <a:extLst>
              <a:ext uri="{FF2B5EF4-FFF2-40B4-BE49-F238E27FC236}">
                <a16:creationId xmlns:a16="http://schemas.microsoft.com/office/drawing/2014/main" id="{66B5E01E-B4D7-8891-2162-6064FD37D550}"/>
              </a:ext>
            </a:extLst>
          </p:cNvPr>
          <p:cNvPicPr>
            <a:picLocks noChangeAspect="1"/>
          </p:cNvPicPr>
          <p:nvPr/>
        </p:nvPicPr>
        <p:blipFill>
          <a:blip r:embed="rId5"/>
          <a:stretch>
            <a:fillRect/>
          </a:stretch>
        </p:blipFill>
        <p:spPr>
          <a:xfrm>
            <a:off x="8048373" y="1944994"/>
            <a:ext cx="3231160" cy="2842506"/>
          </a:xfrm>
          <a:prstGeom prst="rect">
            <a:avLst/>
          </a:prstGeom>
        </p:spPr>
      </p:pic>
      <p:sp>
        <p:nvSpPr>
          <p:cNvPr id="23" name="TextBox 22">
            <a:extLst>
              <a:ext uri="{FF2B5EF4-FFF2-40B4-BE49-F238E27FC236}">
                <a16:creationId xmlns:a16="http://schemas.microsoft.com/office/drawing/2014/main" id="{D0FE5E90-335D-6003-1D4A-2F06695C0F03}"/>
              </a:ext>
            </a:extLst>
          </p:cNvPr>
          <p:cNvSpPr txBox="1"/>
          <p:nvPr/>
        </p:nvSpPr>
        <p:spPr>
          <a:xfrm>
            <a:off x="815789" y="5251699"/>
            <a:ext cx="261769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Tiles Shuffler</a:t>
            </a:r>
          </a:p>
        </p:txBody>
      </p:sp>
      <p:sp>
        <p:nvSpPr>
          <p:cNvPr id="24" name="TextBox 23">
            <a:extLst>
              <a:ext uri="{FF2B5EF4-FFF2-40B4-BE49-F238E27FC236}">
                <a16:creationId xmlns:a16="http://schemas.microsoft.com/office/drawing/2014/main" id="{AF223ED8-8855-35DB-6595-141C2B05D1CE}"/>
              </a:ext>
            </a:extLst>
          </p:cNvPr>
          <p:cNvSpPr txBox="1"/>
          <p:nvPr/>
        </p:nvSpPr>
        <p:spPr>
          <a:xfrm>
            <a:off x="4383741" y="5251697"/>
            <a:ext cx="2617694"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Low-level Residual</a:t>
            </a:r>
          </a:p>
        </p:txBody>
      </p:sp>
      <p:sp>
        <p:nvSpPr>
          <p:cNvPr id="25" name="TextBox 24">
            <a:extLst>
              <a:ext uri="{FF2B5EF4-FFF2-40B4-BE49-F238E27FC236}">
                <a16:creationId xmlns:a16="http://schemas.microsoft.com/office/drawing/2014/main" id="{C761FD8E-27D5-9B92-3CEB-F8CA8F877B78}"/>
              </a:ext>
            </a:extLst>
          </p:cNvPr>
          <p:cNvSpPr txBox="1"/>
          <p:nvPr/>
        </p:nvSpPr>
        <p:spPr>
          <a:xfrm>
            <a:off x="8265455" y="5251697"/>
            <a:ext cx="2617694"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Texture Information Encoder</a:t>
            </a:r>
          </a:p>
        </p:txBody>
      </p:sp>
    </p:spTree>
    <p:extLst>
      <p:ext uri="{BB962C8B-B14F-4D97-AF65-F5344CB8AC3E}">
        <p14:creationId xmlns:p14="http://schemas.microsoft.com/office/powerpoint/2010/main" val="2449367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Experimental Results / Simulations / Observations</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Results </a:t>
            </a:r>
            <a:r>
              <a:rPr lang="en-US" sz="1600" dirty="0">
                <a:solidFill>
                  <a:srgbClr val="0E4094"/>
                </a:solidFill>
              </a:rPr>
              <a:t>:</a:t>
            </a:r>
            <a:endParaRPr lang="en-US" sz="1200" dirty="0">
              <a:solidFill>
                <a:srgbClr val="0E4094"/>
              </a:solidFill>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3" name="TextBox 22">
            <a:extLst>
              <a:ext uri="{FF2B5EF4-FFF2-40B4-BE49-F238E27FC236}">
                <a16:creationId xmlns:a16="http://schemas.microsoft.com/office/drawing/2014/main" id="{D0FE5E90-335D-6003-1D4A-2F06695C0F03}"/>
              </a:ext>
            </a:extLst>
          </p:cNvPr>
          <p:cNvSpPr txBox="1"/>
          <p:nvPr/>
        </p:nvSpPr>
        <p:spPr>
          <a:xfrm>
            <a:off x="806825" y="5390196"/>
            <a:ext cx="2617694" cy="646331"/>
          </a:xfrm>
          <a:prstGeom prst="rect">
            <a:avLst/>
          </a:prstGeom>
          <a:noFill/>
        </p:spPr>
        <p:txBody>
          <a:bodyPr wrap="square" rtlCol="0">
            <a:spAutoFit/>
          </a:bodyPr>
          <a:lstStyle/>
          <a:p>
            <a:pPr algn="ct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Invariance Test on Transferable model</a:t>
            </a:r>
          </a:p>
        </p:txBody>
      </p:sp>
      <p:sp>
        <p:nvSpPr>
          <p:cNvPr id="24" name="TextBox 23">
            <a:extLst>
              <a:ext uri="{FF2B5EF4-FFF2-40B4-BE49-F238E27FC236}">
                <a16:creationId xmlns:a16="http://schemas.microsoft.com/office/drawing/2014/main" id="{AF223ED8-8855-35DB-6595-141C2B05D1CE}"/>
              </a:ext>
            </a:extLst>
          </p:cNvPr>
          <p:cNvSpPr txBox="1"/>
          <p:nvPr/>
        </p:nvSpPr>
        <p:spPr>
          <a:xfrm>
            <a:off x="4383741" y="5251697"/>
            <a:ext cx="2617694" cy="923330"/>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Rotational Invariance Test on Transferable Model (Model Size = 10 MB)</a:t>
            </a:r>
          </a:p>
        </p:txBody>
      </p:sp>
      <p:pic>
        <p:nvPicPr>
          <p:cNvPr id="3" name="Picture 2">
            <a:extLst>
              <a:ext uri="{FF2B5EF4-FFF2-40B4-BE49-F238E27FC236}">
                <a16:creationId xmlns:a16="http://schemas.microsoft.com/office/drawing/2014/main" id="{615DE589-895D-B137-E82B-AE022DC4ED24}"/>
              </a:ext>
            </a:extLst>
          </p:cNvPr>
          <p:cNvPicPr>
            <a:picLocks noChangeAspect="1"/>
          </p:cNvPicPr>
          <p:nvPr/>
        </p:nvPicPr>
        <p:blipFill>
          <a:blip r:embed="rId3"/>
          <a:stretch>
            <a:fillRect/>
          </a:stretch>
        </p:blipFill>
        <p:spPr>
          <a:xfrm>
            <a:off x="685073" y="1380402"/>
            <a:ext cx="3223539" cy="3871295"/>
          </a:xfrm>
          <a:prstGeom prst="rect">
            <a:avLst/>
          </a:prstGeom>
        </p:spPr>
      </p:pic>
      <p:pic>
        <p:nvPicPr>
          <p:cNvPr id="6" name="Picture 5">
            <a:extLst>
              <a:ext uri="{FF2B5EF4-FFF2-40B4-BE49-F238E27FC236}">
                <a16:creationId xmlns:a16="http://schemas.microsoft.com/office/drawing/2014/main" id="{10D47A1E-155B-01DD-0C3E-CF3B2E85BC2B}"/>
              </a:ext>
            </a:extLst>
          </p:cNvPr>
          <p:cNvPicPr>
            <a:picLocks noChangeAspect="1"/>
          </p:cNvPicPr>
          <p:nvPr/>
        </p:nvPicPr>
        <p:blipFill>
          <a:blip r:embed="rId4"/>
          <a:stretch>
            <a:fillRect/>
          </a:stretch>
        </p:blipFill>
        <p:spPr>
          <a:xfrm>
            <a:off x="4137295" y="1965833"/>
            <a:ext cx="3254022" cy="2926334"/>
          </a:xfrm>
          <a:prstGeom prst="rect">
            <a:avLst/>
          </a:prstGeom>
        </p:spPr>
      </p:pic>
      <p:pic>
        <p:nvPicPr>
          <p:cNvPr id="8" name="Picture 7">
            <a:extLst>
              <a:ext uri="{FF2B5EF4-FFF2-40B4-BE49-F238E27FC236}">
                <a16:creationId xmlns:a16="http://schemas.microsoft.com/office/drawing/2014/main" id="{42C35482-4D28-6457-4D9B-E454E904F770}"/>
              </a:ext>
            </a:extLst>
          </p:cNvPr>
          <p:cNvPicPr>
            <a:picLocks noChangeAspect="1"/>
          </p:cNvPicPr>
          <p:nvPr/>
        </p:nvPicPr>
        <p:blipFill>
          <a:blip r:embed="rId5"/>
          <a:stretch>
            <a:fillRect/>
          </a:stretch>
        </p:blipFill>
        <p:spPr>
          <a:xfrm>
            <a:off x="7908729" y="2024575"/>
            <a:ext cx="3486221" cy="2720750"/>
          </a:xfrm>
          <a:prstGeom prst="rect">
            <a:avLst/>
          </a:prstGeom>
        </p:spPr>
      </p:pic>
      <p:sp>
        <p:nvSpPr>
          <p:cNvPr id="10" name="TextBox 9">
            <a:extLst>
              <a:ext uri="{FF2B5EF4-FFF2-40B4-BE49-F238E27FC236}">
                <a16:creationId xmlns:a16="http://schemas.microsoft.com/office/drawing/2014/main" id="{3003DF61-8761-C449-589C-69B8260E16C1}"/>
              </a:ext>
            </a:extLst>
          </p:cNvPr>
          <p:cNvSpPr txBox="1"/>
          <p:nvPr/>
        </p:nvSpPr>
        <p:spPr>
          <a:xfrm>
            <a:off x="8202706" y="5251696"/>
            <a:ext cx="2617694" cy="923330"/>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Rotational Invariance Test on Transferable Model (Model Size = 2.29 MB)</a:t>
            </a:r>
          </a:p>
        </p:txBody>
      </p:sp>
    </p:spTree>
    <p:extLst>
      <p:ext uri="{BB962C8B-B14F-4D97-AF65-F5344CB8AC3E}">
        <p14:creationId xmlns:p14="http://schemas.microsoft.com/office/powerpoint/2010/main" val="411022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IN"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Deliverable</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Final Deliverables </a:t>
            </a:r>
            <a:r>
              <a:rPr lang="en-US" sz="1600" dirty="0">
                <a:solidFill>
                  <a:srgbClr val="0E4094"/>
                </a:solidFill>
              </a:rPr>
              <a:t>:</a:t>
            </a:r>
            <a:endParaRPr lang="en-US" sz="1200" dirty="0">
              <a:solidFill>
                <a:srgbClr val="0E4094"/>
              </a:solidFill>
            </a:endParaRPr>
          </a:p>
        </p:txBody>
      </p:sp>
      <p:sp>
        <p:nvSpPr>
          <p:cNvPr id="6" name="TextBox 5"/>
          <p:cNvSpPr txBox="1"/>
          <p:nvPr/>
        </p:nvSpPr>
        <p:spPr>
          <a:xfrm>
            <a:off x="-1" y="3101658"/>
            <a:ext cx="12191999" cy="523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IP / Paper Publication Plan </a:t>
            </a:r>
            <a:r>
              <a:rPr lang="en-US" sz="1600" dirty="0">
                <a:solidFill>
                  <a:srgbClr val="0E4094"/>
                </a:solidFill>
              </a:rPr>
              <a:t>: </a:t>
            </a:r>
          </a:p>
          <a:p>
            <a:pPr algn="just"/>
            <a:r>
              <a:rPr lang="en-US" sz="1200" dirty="0">
                <a:solidFill>
                  <a:srgbClr val="0E4094"/>
                </a:solidFill>
              </a:rPr>
              <a:t>      </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9" name="TextBox 8"/>
          <p:cNvSpPr txBox="1"/>
          <p:nvPr/>
        </p:nvSpPr>
        <p:spPr>
          <a:xfrm>
            <a:off x="0" y="4843102"/>
            <a:ext cx="12191999" cy="523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KPIs delivered/Expectations Met</a:t>
            </a:r>
            <a:r>
              <a:rPr lang="en-US" sz="1600" dirty="0">
                <a:solidFill>
                  <a:srgbClr val="0E4094"/>
                </a:solidFill>
              </a:rPr>
              <a:t>: </a:t>
            </a:r>
          </a:p>
          <a:p>
            <a:pPr algn="just"/>
            <a:r>
              <a:rPr lang="en-US" sz="1200" dirty="0">
                <a:solidFill>
                  <a:srgbClr val="0E4094"/>
                </a:solidFill>
              </a:rPr>
              <a:t>      </a:t>
            </a:r>
            <a:endParaRPr lang="en-US" sz="1600" dirty="0">
              <a:solidFill>
                <a:srgbClr val="0E4094"/>
              </a:solidFill>
            </a:endParaRPr>
          </a:p>
        </p:txBody>
      </p:sp>
      <p:sp>
        <p:nvSpPr>
          <p:cNvPr id="2" name="TextBox 1">
            <a:extLst>
              <a:ext uri="{FF2B5EF4-FFF2-40B4-BE49-F238E27FC236}">
                <a16:creationId xmlns:a16="http://schemas.microsoft.com/office/drawing/2014/main" id="{4DDD6C91-A9A6-A67F-1DB5-DD39F1590B0F}"/>
              </a:ext>
            </a:extLst>
          </p:cNvPr>
          <p:cNvSpPr txBox="1"/>
          <p:nvPr/>
        </p:nvSpPr>
        <p:spPr>
          <a:xfrm>
            <a:off x="381898" y="1491678"/>
            <a:ext cx="10348855" cy="1200329"/>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Python codes for each Augmentation technique and training methods developed and uploaded into the Git hub with all necessary documentation.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For each technique, batch execution is also included in the same notebook file.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Research paper is written and waiting for approval from mentors.</a:t>
            </a:r>
          </a:p>
        </p:txBody>
      </p:sp>
      <p:sp>
        <p:nvSpPr>
          <p:cNvPr id="3" name="TextBox 2">
            <a:extLst>
              <a:ext uri="{FF2B5EF4-FFF2-40B4-BE49-F238E27FC236}">
                <a16:creationId xmlns:a16="http://schemas.microsoft.com/office/drawing/2014/main" id="{808CDE18-2E16-9B51-1F87-A877FFBBD654}"/>
              </a:ext>
            </a:extLst>
          </p:cNvPr>
          <p:cNvSpPr txBox="1"/>
          <p:nvPr/>
        </p:nvSpPr>
        <p:spPr>
          <a:xfrm>
            <a:off x="381899" y="3723891"/>
            <a:ext cx="10348855"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Regarding all Augmentation technique a single research paper is written with all necessary information and test results.</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idea of transferable model can be patented with the approval from mentors.</a:t>
            </a:r>
          </a:p>
        </p:txBody>
      </p:sp>
      <p:sp>
        <p:nvSpPr>
          <p:cNvPr id="4" name="TextBox 3">
            <a:extLst>
              <a:ext uri="{FF2B5EF4-FFF2-40B4-BE49-F238E27FC236}">
                <a16:creationId xmlns:a16="http://schemas.microsoft.com/office/drawing/2014/main" id="{570631DC-3D10-EF44-A721-18376BE8AEB3}"/>
              </a:ext>
            </a:extLst>
          </p:cNvPr>
          <p:cNvSpPr txBox="1"/>
          <p:nvPr/>
        </p:nvSpPr>
        <p:spPr>
          <a:xfrm>
            <a:off x="372935" y="5552692"/>
            <a:ext cx="10806053" cy="923330"/>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Thorough Literature survey is perform in the area of Image Augmentations and new 6 techniques are proposed.</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Python codes for each of the technique are developed.</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For each technique, the batch execution code is also included in the same file. </a:t>
            </a:r>
          </a:p>
        </p:txBody>
      </p:sp>
    </p:spTree>
    <p:extLst>
      <p:ext uri="{BB962C8B-B14F-4D97-AF65-F5344CB8AC3E}">
        <p14:creationId xmlns:p14="http://schemas.microsoft.com/office/powerpoint/2010/main" val="4219816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IN"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Work-let Closure Details</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15" name="TextBox 14"/>
          <p:cNvSpPr txBox="1"/>
          <p:nvPr/>
        </p:nvSpPr>
        <p:spPr>
          <a:xfrm>
            <a:off x="1" y="798941"/>
            <a:ext cx="12191999" cy="523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Code Upload details:</a:t>
            </a:r>
          </a:p>
          <a:p>
            <a:pPr marL="742950" lvl="1" indent="-285750" algn="just">
              <a:buFontTx/>
              <a:buChar char="-"/>
            </a:pPr>
            <a:endParaRPr lang="en-IN" sz="1200" dirty="0">
              <a:solidFill>
                <a:srgbClr val="0E4094"/>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674025691"/>
              </p:ext>
            </p:extLst>
          </p:nvPr>
        </p:nvGraphicFramePr>
        <p:xfrm>
          <a:off x="690881" y="1388182"/>
          <a:ext cx="10083800" cy="2130063"/>
        </p:xfrm>
        <a:graphic>
          <a:graphicData uri="http://schemas.openxmlformats.org/drawingml/2006/table">
            <a:tbl>
              <a:tblPr firstRow="1" bandRow="1">
                <a:tableStyleId>{5C22544A-7EE6-4342-B048-85BDC9FD1C3A}</a:tableStyleId>
              </a:tblPr>
              <a:tblGrid>
                <a:gridCol w="5041900">
                  <a:extLst>
                    <a:ext uri="{9D8B030D-6E8A-4147-A177-3AD203B41FA5}">
                      <a16:colId xmlns:a16="http://schemas.microsoft.com/office/drawing/2014/main" val="1592361967"/>
                    </a:ext>
                  </a:extLst>
                </a:gridCol>
                <a:gridCol w="5041900">
                  <a:extLst>
                    <a:ext uri="{9D8B030D-6E8A-4147-A177-3AD203B41FA5}">
                      <a16:colId xmlns:a16="http://schemas.microsoft.com/office/drawing/2014/main" val="806716463"/>
                    </a:ext>
                  </a:extLst>
                </a:gridCol>
              </a:tblGrid>
              <a:tr h="184874">
                <a:tc>
                  <a:txBody>
                    <a:bodyPr/>
                    <a:lstStyle/>
                    <a:p>
                      <a:r>
                        <a:rPr lang="en-IN" sz="1400" dirty="0"/>
                        <a:t>Items</a:t>
                      </a:r>
                    </a:p>
                  </a:txBody>
                  <a:tcPr/>
                </a:tc>
                <a:tc>
                  <a:txBody>
                    <a:bodyPr/>
                    <a:lstStyle/>
                    <a:p>
                      <a:r>
                        <a:rPr lang="en-IN" sz="1400" dirty="0"/>
                        <a:t>Details</a:t>
                      </a:r>
                    </a:p>
                  </a:txBody>
                  <a:tcPr/>
                </a:tc>
                <a:extLst>
                  <a:ext uri="{0D108BD9-81ED-4DB2-BD59-A6C34878D82A}">
                    <a16:rowId xmlns:a16="http://schemas.microsoft.com/office/drawing/2014/main" val="79463140"/>
                  </a:ext>
                </a:extLst>
              </a:tr>
              <a:tr h="455855">
                <a:tc>
                  <a:txBody>
                    <a:bodyPr/>
                    <a:lstStyle/>
                    <a:p>
                      <a:r>
                        <a:rPr lang="en-IN" sz="1400" dirty="0">
                          <a:solidFill>
                            <a:srgbClr val="0E4094"/>
                          </a:solidFill>
                        </a:rPr>
                        <a:t>KLOC (Number OF Lines of codes in 000’s)</a:t>
                      </a:r>
                      <a:r>
                        <a:rPr lang="en-IN" sz="1400" baseline="0" dirty="0">
                          <a:solidFill>
                            <a:srgbClr val="0E4094"/>
                          </a:solidFill>
                        </a:rPr>
                        <a:t> </a:t>
                      </a:r>
                      <a:r>
                        <a:rPr lang="en-IN" sz="1400" dirty="0">
                          <a:solidFill>
                            <a:srgbClr val="0E4094"/>
                          </a:solidFill>
                        </a:rPr>
                        <a:t> </a:t>
                      </a:r>
                      <a:endParaRPr lang="en-IN" sz="1400" dirty="0"/>
                    </a:p>
                  </a:txBody>
                  <a:tcPr/>
                </a:tc>
                <a:tc>
                  <a:txBody>
                    <a:bodyPr/>
                    <a:lstStyle/>
                    <a:p>
                      <a:r>
                        <a:rPr lang="en-IN" sz="1400"/>
                        <a:t>0.810</a:t>
                      </a:r>
                      <a:endParaRPr lang="en-IN" sz="1400" dirty="0"/>
                    </a:p>
                  </a:txBody>
                  <a:tcPr/>
                </a:tc>
                <a:extLst>
                  <a:ext uri="{0D108BD9-81ED-4DB2-BD59-A6C34878D82A}">
                    <a16:rowId xmlns:a16="http://schemas.microsoft.com/office/drawing/2014/main" val="965986457"/>
                  </a:ext>
                </a:extLst>
              </a:tr>
              <a:tr h="318790">
                <a:tc>
                  <a:txBody>
                    <a:bodyPr/>
                    <a:lstStyle/>
                    <a:p>
                      <a:r>
                        <a:rPr lang="en-IN" sz="1400" dirty="0"/>
                        <a:t>Model and Algorithm details</a:t>
                      </a:r>
                    </a:p>
                  </a:txBody>
                  <a:tcPr/>
                </a:tc>
                <a:tc>
                  <a:txBody>
                    <a:bodyPr/>
                    <a:lstStyle/>
                    <a:p>
                      <a:r>
                        <a:rPr lang="en-IN" sz="1400" dirty="0"/>
                        <a:t>For each technique different model and algorithms are used</a:t>
                      </a:r>
                    </a:p>
                  </a:txBody>
                  <a:tcPr/>
                </a:tc>
                <a:extLst>
                  <a:ext uri="{0D108BD9-81ED-4DB2-BD59-A6C34878D82A}">
                    <a16:rowId xmlns:a16="http://schemas.microsoft.com/office/drawing/2014/main" val="3794623339"/>
                  </a:ext>
                </a:extLst>
              </a:tr>
              <a:tr h="319098">
                <a:tc>
                  <a:txBody>
                    <a:bodyPr/>
                    <a:lstStyle/>
                    <a:p>
                      <a:r>
                        <a:rPr lang="en-IN" sz="1400" dirty="0"/>
                        <a:t>Is Mid review, end review report uploaded</a:t>
                      </a:r>
                      <a:r>
                        <a:rPr lang="en-IN" sz="1400" baseline="0" dirty="0"/>
                        <a:t> on Git ?</a:t>
                      </a:r>
                      <a:endParaRPr lang="en-IN" sz="1400" dirty="0"/>
                    </a:p>
                  </a:txBody>
                  <a:tcPr/>
                </a:tc>
                <a:tc>
                  <a:txBody>
                    <a:bodyPr/>
                    <a:lstStyle/>
                    <a:p>
                      <a:r>
                        <a:rPr lang="en-IN" sz="1400" dirty="0"/>
                        <a:t>Yes</a:t>
                      </a:r>
                    </a:p>
                  </a:txBody>
                  <a:tcPr/>
                </a:tc>
                <a:extLst>
                  <a:ext uri="{0D108BD9-81ED-4DB2-BD59-A6C34878D82A}">
                    <a16:rowId xmlns:a16="http://schemas.microsoft.com/office/drawing/2014/main" val="2908508182"/>
                  </a:ext>
                </a:extLst>
              </a:tr>
              <a:tr h="184874">
                <a:tc>
                  <a:txBody>
                    <a:bodyPr/>
                    <a:lstStyle/>
                    <a:p>
                      <a:r>
                        <a:rPr lang="en-IN" sz="1400" dirty="0"/>
                        <a:t>Link for Git</a:t>
                      </a:r>
                    </a:p>
                  </a:txBody>
                  <a:tcPr/>
                </a:tc>
                <a:tc>
                  <a:txBody>
                    <a:bodyPr/>
                    <a:lstStyle/>
                    <a:p>
                      <a:r>
                        <a:rPr lang="en-IN" sz="1400" dirty="0"/>
                        <a:t>https://github.ecodesamsung.com/SRIB-PRISM/CU_RSG32CU_Explore_and_Implement_Image_Augmentation_Options</a:t>
                      </a:r>
                    </a:p>
                  </a:txBody>
                  <a:tcPr/>
                </a:tc>
                <a:extLst>
                  <a:ext uri="{0D108BD9-81ED-4DB2-BD59-A6C34878D82A}">
                    <a16:rowId xmlns:a16="http://schemas.microsoft.com/office/drawing/2014/main" val="854221941"/>
                  </a:ext>
                </a:extLst>
              </a:tr>
            </a:tbl>
          </a:graphicData>
        </a:graphic>
      </p:graphicFrame>
      <p:sp>
        <p:nvSpPr>
          <p:cNvPr id="9" name="TextBox 8"/>
          <p:cNvSpPr txBox="1"/>
          <p:nvPr/>
        </p:nvSpPr>
        <p:spPr>
          <a:xfrm>
            <a:off x="1" y="3547826"/>
            <a:ext cx="12191999" cy="523220"/>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Data details (if applicable):</a:t>
            </a:r>
          </a:p>
          <a:p>
            <a:pPr marL="742950" lvl="1" indent="-285750" algn="just">
              <a:buFontTx/>
              <a:buChar char="-"/>
            </a:pPr>
            <a:endParaRPr lang="en-IN" sz="1200" dirty="0">
              <a:solidFill>
                <a:srgbClr val="0E4094"/>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636681132"/>
              </p:ext>
            </p:extLst>
          </p:nvPr>
        </p:nvGraphicFramePr>
        <p:xfrm>
          <a:off x="690882" y="4281401"/>
          <a:ext cx="9959190" cy="1703343"/>
        </p:xfrm>
        <a:graphic>
          <a:graphicData uri="http://schemas.openxmlformats.org/drawingml/2006/table">
            <a:tbl>
              <a:tblPr firstRow="1" bandRow="1">
                <a:tableStyleId>{5C22544A-7EE6-4342-B048-85BDC9FD1C3A}</a:tableStyleId>
              </a:tblPr>
              <a:tblGrid>
                <a:gridCol w="5360294">
                  <a:extLst>
                    <a:ext uri="{9D8B030D-6E8A-4147-A177-3AD203B41FA5}">
                      <a16:colId xmlns:a16="http://schemas.microsoft.com/office/drawing/2014/main" val="1592361967"/>
                    </a:ext>
                  </a:extLst>
                </a:gridCol>
                <a:gridCol w="4598896">
                  <a:extLst>
                    <a:ext uri="{9D8B030D-6E8A-4147-A177-3AD203B41FA5}">
                      <a16:colId xmlns:a16="http://schemas.microsoft.com/office/drawing/2014/main" val="806716463"/>
                    </a:ext>
                  </a:extLst>
                </a:gridCol>
              </a:tblGrid>
              <a:tr h="184874">
                <a:tc>
                  <a:txBody>
                    <a:bodyPr/>
                    <a:lstStyle/>
                    <a:p>
                      <a:r>
                        <a:rPr lang="en-IN" sz="1400" dirty="0"/>
                        <a:t>Items</a:t>
                      </a:r>
                    </a:p>
                  </a:txBody>
                  <a:tcPr/>
                </a:tc>
                <a:tc>
                  <a:txBody>
                    <a:bodyPr/>
                    <a:lstStyle/>
                    <a:p>
                      <a:r>
                        <a:rPr lang="en-IN" sz="1400" dirty="0"/>
                        <a:t>Data folder 1</a:t>
                      </a:r>
                    </a:p>
                  </a:txBody>
                  <a:tcPr/>
                </a:tc>
                <a:extLst>
                  <a:ext uri="{0D108BD9-81ED-4DB2-BD59-A6C34878D82A}">
                    <a16:rowId xmlns:a16="http://schemas.microsoft.com/office/drawing/2014/main" val="79463140"/>
                  </a:ext>
                </a:extLst>
              </a:tr>
              <a:tr h="455855">
                <a:tc>
                  <a:txBody>
                    <a:bodyPr/>
                    <a:lstStyle/>
                    <a:p>
                      <a:r>
                        <a:rPr lang="en-IN" sz="1400" dirty="0">
                          <a:solidFill>
                            <a:srgbClr val="0E4094"/>
                          </a:solidFill>
                        </a:rPr>
                        <a:t>Name &amp; Type of Data (Audio/Image/Video)</a:t>
                      </a:r>
                      <a:endParaRPr lang="en-IN" sz="1400" dirty="0"/>
                    </a:p>
                  </a:txBody>
                  <a:tcPr/>
                </a:tc>
                <a:tc>
                  <a:txBody>
                    <a:bodyPr/>
                    <a:lstStyle/>
                    <a:p>
                      <a:r>
                        <a:rPr lang="en-IN" sz="1400" dirty="0"/>
                        <a:t>Cat vs Dog</a:t>
                      </a:r>
                    </a:p>
                  </a:txBody>
                  <a:tcPr/>
                </a:tc>
                <a:extLst>
                  <a:ext uri="{0D108BD9-81ED-4DB2-BD59-A6C34878D82A}">
                    <a16:rowId xmlns:a16="http://schemas.microsoft.com/office/drawing/2014/main" val="965986457"/>
                  </a:ext>
                </a:extLst>
              </a:tr>
              <a:tr h="318790">
                <a:tc>
                  <a:txBody>
                    <a:bodyPr/>
                    <a:lstStyle/>
                    <a:p>
                      <a:r>
                        <a:rPr lang="en-IN" sz="1400" dirty="0"/>
                        <a:t>Number</a:t>
                      </a:r>
                      <a:r>
                        <a:rPr lang="en-IN" sz="1400" baseline="0" dirty="0"/>
                        <a:t> of data points</a:t>
                      </a:r>
                      <a:endParaRPr lang="en-IN" sz="1400" dirty="0"/>
                    </a:p>
                  </a:txBody>
                  <a:tcPr/>
                </a:tc>
                <a:tc>
                  <a:txBody>
                    <a:bodyPr/>
                    <a:lstStyle/>
                    <a:p>
                      <a:r>
                        <a:rPr lang="en-IN" sz="1400" dirty="0"/>
                        <a:t>25000</a:t>
                      </a:r>
                    </a:p>
                  </a:txBody>
                  <a:tcPr/>
                </a:tc>
                <a:extLst>
                  <a:ext uri="{0D108BD9-81ED-4DB2-BD59-A6C34878D82A}">
                    <a16:rowId xmlns:a16="http://schemas.microsoft.com/office/drawing/2014/main" val="3794623339"/>
                  </a:ext>
                </a:extLst>
              </a:tr>
              <a:tr h="319098">
                <a:tc>
                  <a:txBody>
                    <a:bodyPr/>
                    <a:lstStyle/>
                    <a:p>
                      <a:r>
                        <a:rPr lang="en-IN" sz="1400" dirty="0"/>
                        <a:t>Source</a:t>
                      </a:r>
                      <a:r>
                        <a:rPr lang="en-IN" sz="1400" baseline="0" dirty="0"/>
                        <a:t> of Data (self collected, Scrapped, available on open source)</a:t>
                      </a:r>
                      <a:endParaRPr lang="en-IN" sz="1400" dirty="0"/>
                    </a:p>
                  </a:txBody>
                  <a:tcPr/>
                </a:tc>
                <a:tc>
                  <a:txBody>
                    <a:bodyPr/>
                    <a:lstStyle/>
                    <a:p>
                      <a:r>
                        <a:rPr lang="en-IN" sz="1400" dirty="0"/>
                        <a:t>Kaggle (open source)</a:t>
                      </a:r>
                    </a:p>
                  </a:txBody>
                  <a:tcPr/>
                </a:tc>
                <a:extLst>
                  <a:ext uri="{0D108BD9-81ED-4DB2-BD59-A6C34878D82A}">
                    <a16:rowId xmlns:a16="http://schemas.microsoft.com/office/drawing/2014/main" val="2908508182"/>
                  </a:ext>
                </a:extLst>
              </a:tr>
              <a:tr h="184874">
                <a:tc>
                  <a:txBody>
                    <a:bodyPr/>
                    <a:lstStyle/>
                    <a:p>
                      <a:r>
                        <a:rPr lang="en-IN" sz="1400" dirty="0"/>
                        <a:t>Google drive link/ git link to access data </a:t>
                      </a:r>
                    </a:p>
                  </a:txBody>
                  <a:tcPr/>
                </a:tc>
                <a:tc>
                  <a:txBody>
                    <a:bodyPr/>
                    <a:lstStyle/>
                    <a:p>
                      <a:r>
                        <a:rPr lang="en-IN" sz="1400" dirty="0"/>
                        <a:t>https://www.kaggle.com/competitions/dogs-vs-cats/data</a:t>
                      </a:r>
                    </a:p>
                  </a:txBody>
                  <a:tcPr/>
                </a:tc>
                <a:extLst>
                  <a:ext uri="{0D108BD9-81ED-4DB2-BD59-A6C34878D82A}">
                    <a16:rowId xmlns:a16="http://schemas.microsoft.com/office/drawing/2014/main" val="854221941"/>
                  </a:ext>
                </a:extLst>
              </a:tr>
            </a:tbl>
          </a:graphicData>
        </a:graphic>
      </p:graphicFrame>
      <p:sp>
        <p:nvSpPr>
          <p:cNvPr id="3" name="TextBox 2"/>
          <p:cNvSpPr txBox="1"/>
          <p:nvPr/>
        </p:nvSpPr>
        <p:spPr>
          <a:xfrm>
            <a:off x="3261121" y="6397166"/>
            <a:ext cx="7680960" cy="461665"/>
          </a:xfrm>
          <a:prstGeom prst="rect">
            <a:avLst/>
          </a:prstGeom>
          <a:noFill/>
        </p:spPr>
        <p:txBody>
          <a:bodyPr wrap="square" rtlCol="0">
            <a:spAutoFit/>
          </a:bodyPr>
          <a:lstStyle/>
          <a:p>
            <a:pPr algn="r"/>
            <a:r>
              <a:rPr lang="en-IN" sz="1200" dirty="0"/>
              <a:t>Note: If data uploaded on google drive, access to be shared to </a:t>
            </a:r>
            <a:r>
              <a:rPr lang="en-IN" sz="1200" dirty="0">
                <a:hlinkClick r:id="rId3"/>
              </a:rPr>
              <a:t>prism.srib@gmail.com</a:t>
            </a:r>
            <a:endParaRPr lang="en-IN" sz="1200" dirty="0"/>
          </a:p>
          <a:p>
            <a:pPr algn="r"/>
            <a:endParaRPr lang="en-IN" sz="1200" dirty="0"/>
          </a:p>
        </p:txBody>
      </p:sp>
    </p:spTree>
    <p:extLst>
      <p:ext uri="{BB962C8B-B14F-4D97-AF65-F5344CB8AC3E}">
        <p14:creationId xmlns:p14="http://schemas.microsoft.com/office/powerpoint/2010/main" val="2557255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69332"/>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b="1" u="sng" dirty="0">
                <a:solidFill>
                  <a:srgbClr val="0E4094"/>
                </a:solidFill>
              </a:rPr>
              <a:t>List of Augmentation Techniques</a:t>
            </a:r>
            <a:r>
              <a:rPr lang="en-US"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3" name="TextBox 2">
            <a:extLst>
              <a:ext uri="{FF2B5EF4-FFF2-40B4-BE49-F238E27FC236}">
                <a16:creationId xmlns:a16="http://schemas.microsoft.com/office/drawing/2014/main" id="{DE78F566-3BF9-69FD-A0F8-CBECD814A8BA}"/>
              </a:ext>
            </a:extLst>
          </p:cNvPr>
          <p:cNvSpPr txBox="1"/>
          <p:nvPr/>
        </p:nvSpPr>
        <p:spPr>
          <a:xfrm>
            <a:off x="543262" y="1676401"/>
            <a:ext cx="10560183" cy="3691844"/>
          </a:xfrm>
          <a:prstGeom prst="rect">
            <a:avLst/>
          </a:prstGeom>
          <a:noFill/>
        </p:spPr>
        <p:txBody>
          <a:bodyPr wrap="square" rtlCol="0">
            <a:spAutoFit/>
          </a:bodyPr>
          <a:lstStyle/>
          <a:p>
            <a:pPr>
              <a:lnSpc>
                <a:spcPct val="200000"/>
              </a:lnSpc>
            </a:pPr>
            <a:r>
              <a:rPr lang="en-US" sz="2000" dirty="0">
                <a:latin typeface="Times New Roman" panose="02020603050405020304" pitchFamily="18" charset="0"/>
                <a:cs typeface="Times New Roman" panose="02020603050405020304" pitchFamily="18" charset="0"/>
              </a:rPr>
              <a:t>A. 1 – Pixel Shift + Flip</a:t>
            </a:r>
          </a:p>
          <a:p>
            <a:pPr>
              <a:lnSpc>
                <a:spcPct val="200000"/>
              </a:lnSpc>
            </a:pPr>
            <a:r>
              <a:rPr lang="en-US" sz="2000" dirty="0">
                <a:latin typeface="Times New Roman" panose="02020603050405020304" pitchFamily="18" charset="0"/>
                <a:cs typeface="Times New Roman" panose="02020603050405020304" pitchFamily="18" charset="0"/>
              </a:rPr>
              <a:t>B. Activation Suppression</a:t>
            </a:r>
          </a:p>
          <a:p>
            <a:pPr>
              <a:lnSpc>
                <a:spcPct val="200000"/>
              </a:lnSpc>
            </a:pPr>
            <a:r>
              <a:rPr lang="en-US" sz="2000" dirty="0">
                <a:latin typeface="Times New Roman" panose="02020603050405020304" pitchFamily="18" charset="0"/>
                <a:cs typeface="Times New Roman" panose="02020603050405020304" pitchFamily="18" charset="0"/>
              </a:rPr>
              <a:t>C. Adaptive Color Scheme</a:t>
            </a:r>
          </a:p>
          <a:p>
            <a:pPr>
              <a:lnSpc>
                <a:spcPct val="200000"/>
              </a:lnSpc>
            </a:pPr>
            <a:r>
              <a:rPr lang="en-US" sz="2000" dirty="0">
                <a:latin typeface="Times New Roman" panose="02020603050405020304" pitchFamily="18" charset="0"/>
                <a:cs typeface="Times New Roman" panose="02020603050405020304" pitchFamily="18" charset="0"/>
              </a:rPr>
              <a:t>D. Tiles Shuffling</a:t>
            </a:r>
          </a:p>
          <a:p>
            <a:pPr>
              <a:lnSpc>
                <a:spcPct val="200000"/>
              </a:lnSpc>
            </a:pPr>
            <a:r>
              <a:rPr lang="en-US" sz="2000" dirty="0">
                <a:latin typeface="Times New Roman" panose="02020603050405020304" pitchFamily="18" charset="0"/>
                <a:cs typeface="Times New Roman" panose="02020603050405020304" pitchFamily="18" charset="0"/>
              </a:rPr>
              <a:t>E. Low-Level Residuals</a:t>
            </a:r>
          </a:p>
          <a:p>
            <a:pPr>
              <a:lnSpc>
                <a:spcPct val="200000"/>
              </a:lnSpc>
            </a:pPr>
            <a:r>
              <a:rPr lang="en-US" sz="2000" dirty="0">
                <a:latin typeface="Times New Roman" panose="02020603050405020304" pitchFamily="18" charset="0"/>
                <a:cs typeface="Times New Roman" panose="02020603050405020304" pitchFamily="18" charset="0"/>
              </a:rPr>
              <a:t>F. Texture Information Encoding</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6712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6548" y="526774"/>
            <a:ext cx="9157252" cy="5650189"/>
          </a:xfrm>
        </p:spPr>
        <p:txBody>
          <a:bodyPr anchor="ctr">
            <a:noAutofit/>
          </a:bodyPr>
          <a:lstStyle/>
          <a:p>
            <a:pPr marL="0" indent="0" algn="ctr">
              <a:buNone/>
            </a:pPr>
            <a:r>
              <a:rPr lang="en-IN" sz="13800" dirty="0">
                <a:solidFill>
                  <a:schemeClr val="accent1"/>
                </a:solidFill>
                <a:latin typeface="Edwardian Script ITC" panose="030303020407070D0804" pitchFamily="66" charset="0"/>
              </a:rPr>
              <a:t>Thank you</a:t>
            </a:r>
            <a:endParaRPr lang="en-US" sz="13800" dirty="0">
              <a:solidFill>
                <a:schemeClr val="accent1"/>
              </a:solidFill>
              <a:latin typeface="Edwardian Script ITC" panose="030303020407070D0804" pitchFamily="66" charset="0"/>
            </a:endParaRPr>
          </a:p>
        </p:txBody>
      </p:sp>
      <p:sp>
        <p:nvSpPr>
          <p:cNvPr id="4" name="Rectangle 3"/>
          <p:cNvSpPr/>
          <p:nvPr/>
        </p:nvSpPr>
        <p:spPr>
          <a:xfrm>
            <a:off x="764740" y="-24610"/>
            <a:ext cx="984547" cy="68826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5" name="Rectangle 4"/>
          <p:cNvSpPr/>
          <p:nvPr/>
        </p:nvSpPr>
        <p:spPr>
          <a:xfrm>
            <a:off x="0" y="0"/>
            <a:ext cx="616225" cy="6857999"/>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Tree>
    <p:extLst>
      <p:ext uri="{BB962C8B-B14F-4D97-AF65-F5344CB8AC3E}">
        <p14:creationId xmlns:p14="http://schemas.microsoft.com/office/powerpoint/2010/main" val="56385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270231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1 – Pixel Shift + Flip</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FA3F63F-16AA-F986-BCDE-99DC424ED8A3}"/>
              </a:ext>
            </a:extLst>
          </p:cNvPr>
          <p:cNvPicPr>
            <a:picLocks noChangeAspect="1"/>
          </p:cNvPicPr>
          <p:nvPr/>
        </p:nvPicPr>
        <p:blipFill>
          <a:blip r:embed="rId3"/>
          <a:stretch>
            <a:fillRect/>
          </a:stretch>
        </p:blipFill>
        <p:spPr>
          <a:xfrm>
            <a:off x="1442060" y="3938509"/>
            <a:ext cx="2375538" cy="2233428"/>
          </a:xfrm>
          <a:prstGeom prst="rect">
            <a:avLst/>
          </a:prstGeom>
        </p:spPr>
      </p:pic>
      <p:pic>
        <p:nvPicPr>
          <p:cNvPr id="4" name="Picture 3">
            <a:extLst>
              <a:ext uri="{FF2B5EF4-FFF2-40B4-BE49-F238E27FC236}">
                <a16:creationId xmlns:a16="http://schemas.microsoft.com/office/drawing/2014/main" id="{5E98CD70-0DF9-3925-0E4F-C3B34C9FE945}"/>
              </a:ext>
            </a:extLst>
          </p:cNvPr>
          <p:cNvPicPr>
            <a:picLocks noChangeAspect="1"/>
          </p:cNvPicPr>
          <p:nvPr/>
        </p:nvPicPr>
        <p:blipFill>
          <a:blip r:embed="rId4"/>
          <a:stretch>
            <a:fillRect/>
          </a:stretch>
        </p:blipFill>
        <p:spPr>
          <a:xfrm>
            <a:off x="5964264" y="3938509"/>
            <a:ext cx="2233428" cy="2233428"/>
          </a:xfrm>
          <a:prstGeom prst="rect">
            <a:avLst/>
          </a:prstGeom>
        </p:spPr>
      </p:pic>
      <p:pic>
        <p:nvPicPr>
          <p:cNvPr id="5" name="Picture 4">
            <a:extLst>
              <a:ext uri="{FF2B5EF4-FFF2-40B4-BE49-F238E27FC236}">
                <a16:creationId xmlns:a16="http://schemas.microsoft.com/office/drawing/2014/main" id="{6B33D1F2-031A-B7B7-88DD-3ECA932F6743}"/>
              </a:ext>
            </a:extLst>
          </p:cNvPr>
          <p:cNvPicPr>
            <a:picLocks noChangeAspect="1"/>
          </p:cNvPicPr>
          <p:nvPr/>
        </p:nvPicPr>
        <p:blipFill rotWithShape="1">
          <a:blip r:embed="rId3"/>
          <a:srcRect r="94440" b="94529"/>
          <a:stretch/>
        </p:blipFill>
        <p:spPr>
          <a:xfrm>
            <a:off x="1839510" y="2245095"/>
            <a:ext cx="1580638" cy="1462417"/>
          </a:xfrm>
          <a:prstGeom prst="rect">
            <a:avLst/>
          </a:prstGeom>
        </p:spPr>
      </p:pic>
      <p:pic>
        <p:nvPicPr>
          <p:cNvPr id="6" name="Picture 5">
            <a:extLst>
              <a:ext uri="{FF2B5EF4-FFF2-40B4-BE49-F238E27FC236}">
                <a16:creationId xmlns:a16="http://schemas.microsoft.com/office/drawing/2014/main" id="{DA85DB35-F58C-CFE8-5CAB-5ABDC44E4441}"/>
              </a:ext>
            </a:extLst>
          </p:cNvPr>
          <p:cNvPicPr>
            <a:picLocks noChangeAspect="1"/>
          </p:cNvPicPr>
          <p:nvPr/>
        </p:nvPicPr>
        <p:blipFill rotWithShape="1">
          <a:blip r:embed="rId4"/>
          <a:srcRect r="86564" b="87222"/>
          <a:stretch/>
        </p:blipFill>
        <p:spPr>
          <a:xfrm>
            <a:off x="6364446" y="2251725"/>
            <a:ext cx="1544249" cy="1468557"/>
          </a:xfrm>
          <a:prstGeom prst="rect">
            <a:avLst/>
          </a:prstGeom>
        </p:spPr>
      </p:pic>
      <p:sp>
        <p:nvSpPr>
          <p:cNvPr id="7" name="Arrow: Right 6">
            <a:extLst>
              <a:ext uri="{FF2B5EF4-FFF2-40B4-BE49-F238E27FC236}">
                <a16:creationId xmlns:a16="http://schemas.microsoft.com/office/drawing/2014/main" id="{76C55194-A3A0-6B7D-1F2D-AD8B62B23777}"/>
              </a:ext>
            </a:extLst>
          </p:cNvPr>
          <p:cNvSpPr/>
          <p:nvPr/>
        </p:nvSpPr>
        <p:spPr>
          <a:xfrm>
            <a:off x="3908360" y="4933591"/>
            <a:ext cx="1828800" cy="1548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2204AA8-BDB3-C438-7E74-668DFA72EC48}"/>
              </a:ext>
            </a:extLst>
          </p:cNvPr>
          <p:cNvSpPr txBox="1"/>
          <p:nvPr/>
        </p:nvSpPr>
        <p:spPr>
          <a:xfrm>
            <a:off x="3971206" y="5101906"/>
            <a:ext cx="1828800"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Flipping followed by 1 – pixel shift</a:t>
            </a:r>
            <a:endParaRPr lang="en-IN"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1D028A4B-4142-C188-D0F1-9990F035A67B}"/>
              </a:ext>
            </a:extLst>
          </p:cNvPr>
          <p:cNvSpPr/>
          <p:nvPr/>
        </p:nvSpPr>
        <p:spPr>
          <a:xfrm>
            <a:off x="1442060" y="3938509"/>
            <a:ext cx="98076" cy="734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3" name="Straight Connector 12">
            <a:extLst>
              <a:ext uri="{FF2B5EF4-FFF2-40B4-BE49-F238E27FC236}">
                <a16:creationId xmlns:a16="http://schemas.microsoft.com/office/drawing/2014/main" id="{6101ED93-1BD7-99BC-9A45-028684470659}"/>
              </a:ext>
            </a:extLst>
          </p:cNvPr>
          <p:cNvCxnSpPr>
            <a:cxnSpLocks/>
          </p:cNvCxnSpPr>
          <p:nvPr/>
        </p:nvCxnSpPr>
        <p:spPr>
          <a:xfrm flipV="1">
            <a:off x="1442060" y="2258669"/>
            <a:ext cx="397450" cy="167984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DE9E560-2F00-5A30-505C-1D9743366B74}"/>
              </a:ext>
            </a:extLst>
          </p:cNvPr>
          <p:cNvCxnSpPr/>
          <p:nvPr/>
        </p:nvCxnSpPr>
        <p:spPr>
          <a:xfrm flipV="1">
            <a:off x="1540136" y="3707512"/>
            <a:ext cx="1880012" cy="304493"/>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4E1D29B6-7D78-82C6-9DBD-ACFEF62678E7}"/>
              </a:ext>
            </a:extLst>
          </p:cNvPr>
          <p:cNvCxnSpPr>
            <a:cxnSpLocks/>
          </p:cNvCxnSpPr>
          <p:nvPr/>
        </p:nvCxnSpPr>
        <p:spPr>
          <a:xfrm flipV="1">
            <a:off x="1540136" y="3707512"/>
            <a:ext cx="299374" cy="230997"/>
          </a:xfrm>
          <a:prstGeom prst="line">
            <a:avLst/>
          </a:prstGeom>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39E92A30-19D4-4D62-BBF6-4373ECBB938F}"/>
              </a:ext>
            </a:extLst>
          </p:cNvPr>
          <p:cNvSpPr/>
          <p:nvPr/>
        </p:nvSpPr>
        <p:spPr>
          <a:xfrm>
            <a:off x="5966996" y="3941422"/>
            <a:ext cx="98076" cy="7349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8" name="Straight Connector 27">
            <a:extLst>
              <a:ext uri="{FF2B5EF4-FFF2-40B4-BE49-F238E27FC236}">
                <a16:creationId xmlns:a16="http://schemas.microsoft.com/office/drawing/2014/main" id="{93AB4F84-97A7-71A1-60A2-A5613CEA354F}"/>
              </a:ext>
            </a:extLst>
          </p:cNvPr>
          <p:cNvCxnSpPr>
            <a:cxnSpLocks/>
          </p:cNvCxnSpPr>
          <p:nvPr/>
        </p:nvCxnSpPr>
        <p:spPr>
          <a:xfrm flipV="1">
            <a:off x="5966996" y="2261582"/>
            <a:ext cx="397450" cy="167984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D906C9A-E361-E506-C2FB-690181CA26E5}"/>
              </a:ext>
            </a:extLst>
          </p:cNvPr>
          <p:cNvCxnSpPr>
            <a:cxnSpLocks/>
          </p:cNvCxnSpPr>
          <p:nvPr/>
        </p:nvCxnSpPr>
        <p:spPr>
          <a:xfrm flipV="1">
            <a:off x="6065072" y="3707512"/>
            <a:ext cx="1843623" cy="307406"/>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497C363-ECB3-B62B-9DB0-6B2BB0195AE4}"/>
              </a:ext>
            </a:extLst>
          </p:cNvPr>
          <p:cNvCxnSpPr>
            <a:cxnSpLocks/>
          </p:cNvCxnSpPr>
          <p:nvPr/>
        </p:nvCxnSpPr>
        <p:spPr>
          <a:xfrm flipV="1">
            <a:off x="6065072" y="3710425"/>
            <a:ext cx="299374" cy="230997"/>
          </a:xfrm>
          <a:prstGeom prst="line">
            <a:avLst/>
          </a:prstGeom>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D2C49697-DE17-AA44-DE0E-C13A5773F4D2}"/>
              </a:ext>
            </a:extLst>
          </p:cNvPr>
          <p:cNvSpPr txBox="1"/>
          <p:nvPr/>
        </p:nvSpPr>
        <p:spPr>
          <a:xfrm>
            <a:off x="8786518" y="2029240"/>
            <a:ext cx="2883166" cy="397031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augmentation technique generates new image where all the evenly spaced pixels are shifted to the place of oddly placed pixels and vise versa. This technique is developed to address the issue of information loss due to pooling layers. To achieve efficiency in terms of memory, we need to combine it with other augmentations technique (in this case with flipping operation)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4074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B. Activation Suppression</a:t>
            </a:r>
            <a:endParaRPr lang="en-IN" dirty="0"/>
          </a:p>
        </p:txBody>
      </p:sp>
      <p:pic>
        <p:nvPicPr>
          <p:cNvPr id="10" name="Picture 9">
            <a:extLst>
              <a:ext uri="{FF2B5EF4-FFF2-40B4-BE49-F238E27FC236}">
                <a16:creationId xmlns:a16="http://schemas.microsoft.com/office/drawing/2014/main" id="{E49AAA75-A6CA-F36A-E7AC-FB07251DEA79}"/>
              </a:ext>
            </a:extLst>
          </p:cNvPr>
          <p:cNvPicPr>
            <a:picLocks noChangeAspect="1"/>
          </p:cNvPicPr>
          <p:nvPr/>
        </p:nvPicPr>
        <p:blipFill>
          <a:blip r:embed="rId3"/>
          <a:stretch>
            <a:fillRect/>
          </a:stretch>
        </p:blipFill>
        <p:spPr>
          <a:xfrm>
            <a:off x="1461482" y="2187102"/>
            <a:ext cx="3560796" cy="3518692"/>
          </a:xfrm>
          <a:prstGeom prst="rect">
            <a:avLst/>
          </a:prstGeom>
        </p:spPr>
      </p:pic>
      <p:pic>
        <p:nvPicPr>
          <p:cNvPr id="15" name="Picture 14">
            <a:extLst>
              <a:ext uri="{FF2B5EF4-FFF2-40B4-BE49-F238E27FC236}">
                <a16:creationId xmlns:a16="http://schemas.microsoft.com/office/drawing/2014/main" id="{5F0AF621-DC69-830E-4AF5-2DE038830187}"/>
              </a:ext>
            </a:extLst>
          </p:cNvPr>
          <p:cNvPicPr>
            <a:picLocks noChangeAspect="1"/>
          </p:cNvPicPr>
          <p:nvPr/>
        </p:nvPicPr>
        <p:blipFill>
          <a:blip r:embed="rId4"/>
          <a:stretch>
            <a:fillRect/>
          </a:stretch>
        </p:blipFill>
        <p:spPr>
          <a:xfrm>
            <a:off x="7145141" y="2178864"/>
            <a:ext cx="3796940" cy="3671835"/>
          </a:xfrm>
          <a:prstGeom prst="rect">
            <a:avLst/>
          </a:prstGeom>
        </p:spPr>
      </p:pic>
      <p:sp>
        <p:nvSpPr>
          <p:cNvPr id="17" name="TextBox 16">
            <a:extLst>
              <a:ext uri="{FF2B5EF4-FFF2-40B4-BE49-F238E27FC236}">
                <a16:creationId xmlns:a16="http://schemas.microsoft.com/office/drawing/2014/main" id="{36596DD2-0219-1B85-CCB5-40519337EBAE}"/>
              </a:ext>
            </a:extLst>
          </p:cNvPr>
          <p:cNvSpPr txBox="1"/>
          <p:nvPr/>
        </p:nvSpPr>
        <p:spPr>
          <a:xfrm>
            <a:off x="1792941" y="5850699"/>
            <a:ext cx="28866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Original Image</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5058F819-C7AC-BA35-0B9A-7D8E573ECB4A}"/>
              </a:ext>
            </a:extLst>
          </p:cNvPr>
          <p:cNvSpPr txBox="1"/>
          <p:nvPr/>
        </p:nvSpPr>
        <p:spPr>
          <a:xfrm>
            <a:off x="7709647" y="5888676"/>
            <a:ext cx="288663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Feature map at the last layer of a base model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6099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B. Activation Suppression</a:t>
            </a:r>
            <a:endParaRPr lang="en-IN" dirty="0"/>
          </a:p>
        </p:txBody>
      </p:sp>
      <p:pic>
        <p:nvPicPr>
          <p:cNvPr id="3" name="Picture 2">
            <a:extLst>
              <a:ext uri="{FF2B5EF4-FFF2-40B4-BE49-F238E27FC236}">
                <a16:creationId xmlns:a16="http://schemas.microsoft.com/office/drawing/2014/main" id="{170E1827-968D-4A99-5116-30B134ECE837}"/>
              </a:ext>
            </a:extLst>
          </p:cNvPr>
          <p:cNvPicPr>
            <a:picLocks noChangeAspect="1"/>
          </p:cNvPicPr>
          <p:nvPr/>
        </p:nvPicPr>
        <p:blipFill>
          <a:blip r:embed="rId3"/>
          <a:stretch>
            <a:fillRect/>
          </a:stretch>
        </p:blipFill>
        <p:spPr>
          <a:xfrm>
            <a:off x="1582203" y="2337642"/>
            <a:ext cx="3682101" cy="3638563"/>
          </a:xfrm>
          <a:prstGeom prst="rect">
            <a:avLst/>
          </a:prstGeom>
        </p:spPr>
      </p:pic>
      <p:pic>
        <p:nvPicPr>
          <p:cNvPr id="4" name="Picture 3">
            <a:extLst>
              <a:ext uri="{FF2B5EF4-FFF2-40B4-BE49-F238E27FC236}">
                <a16:creationId xmlns:a16="http://schemas.microsoft.com/office/drawing/2014/main" id="{08E2CFE0-FB78-0D00-8D01-40A641E87C34}"/>
              </a:ext>
            </a:extLst>
          </p:cNvPr>
          <p:cNvPicPr>
            <a:picLocks noChangeAspect="1"/>
          </p:cNvPicPr>
          <p:nvPr/>
        </p:nvPicPr>
        <p:blipFill>
          <a:blip r:embed="rId4"/>
          <a:stretch>
            <a:fillRect/>
          </a:stretch>
        </p:blipFill>
        <p:spPr>
          <a:xfrm>
            <a:off x="7579381" y="2449948"/>
            <a:ext cx="3362699" cy="3362699"/>
          </a:xfrm>
          <a:prstGeom prst="rect">
            <a:avLst/>
          </a:prstGeom>
        </p:spPr>
      </p:pic>
      <p:sp>
        <p:nvSpPr>
          <p:cNvPr id="5" name="Arrow: Right 4">
            <a:extLst>
              <a:ext uri="{FF2B5EF4-FFF2-40B4-BE49-F238E27FC236}">
                <a16:creationId xmlns:a16="http://schemas.microsoft.com/office/drawing/2014/main" id="{21184F98-64D8-C5E5-ED43-2DFF9C94132D}"/>
              </a:ext>
            </a:extLst>
          </p:cNvPr>
          <p:cNvSpPr/>
          <p:nvPr/>
        </p:nvSpPr>
        <p:spPr>
          <a:xfrm>
            <a:off x="5651476" y="3961687"/>
            <a:ext cx="1184770" cy="25770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D2D6707-5C79-C295-EBA8-278867555F36}"/>
              </a:ext>
            </a:extLst>
          </p:cNvPr>
          <p:cNvSpPr txBox="1"/>
          <p:nvPr/>
        </p:nvSpPr>
        <p:spPr>
          <a:xfrm>
            <a:off x="2057104" y="5976205"/>
            <a:ext cx="28866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Original Image</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1F800AB-744A-F4A6-D67B-CCD451C4A6A2}"/>
              </a:ext>
            </a:extLst>
          </p:cNvPr>
          <p:cNvSpPr txBox="1"/>
          <p:nvPr/>
        </p:nvSpPr>
        <p:spPr>
          <a:xfrm>
            <a:off x="7709647" y="5888676"/>
            <a:ext cx="288663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Suppressing the regions of high activation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5756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B. Activation Suppression</a:t>
            </a:r>
            <a:endParaRPr lang="en-IN" dirty="0"/>
          </a:p>
        </p:txBody>
      </p:sp>
      <p:pic>
        <p:nvPicPr>
          <p:cNvPr id="6" name="Picture 5">
            <a:extLst>
              <a:ext uri="{FF2B5EF4-FFF2-40B4-BE49-F238E27FC236}">
                <a16:creationId xmlns:a16="http://schemas.microsoft.com/office/drawing/2014/main" id="{A5595457-BB85-DFAD-DC90-087FF02D37AB}"/>
              </a:ext>
            </a:extLst>
          </p:cNvPr>
          <p:cNvPicPr>
            <a:picLocks noChangeAspect="1"/>
          </p:cNvPicPr>
          <p:nvPr/>
        </p:nvPicPr>
        <p:blipFill>
          <a:blip r:embed="rId3"/>
          <a:stretch>
            <a:fillRect/>
          </a:stretch>
        </p:blipFill>
        <p:spPr>
          <a:xfrm>
            <a:off x="483595" y="2094840"/>
            <a:ext cx="2906370" cy="2872004"/>
          </a:xfrm>
          <a:prstGeom prst="rect">
            <a:avLst/>
          </a:prstGeom>
        </p:spPr>
      </p:pic>
      <p:sp>
        <p:nvSpPr>
          <p:cNvPr id="7" name="Arrow: Right 6">
            <a:extLst>
              <a:ext uri="{FF2B5EF4-FFF2-40B4-BE49-F238E27FC236}">
                <a16:creationId xmlns:a16="http://schemas.microsoft.com/office/drawing/2014/main" id="{397F3E62-1644-D2B6-51F0-F7BA202B36A2}"/>
              </a:ext>
            </a:extLst>
          </p:cNvPr>
          <p:cNvSpPr/>
          <p:nvPr/>
        </p:nvSpPr>
        <p:spPr>
          <a:xfrm>
            <a:off x="3433435" y="3381312"/>
            <a:ext cx="1093741" cy="2449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287213A8-5306-31BA-2FCF-38E16043F2E4}"/>
              </a:ext>
            </a:extLst>
          </p:cNvPr>
          <p:cNvPicPr>
            <a:picLocks noChangeAspect="1"/>
          </p:cNvPicPr>
          <p:nvPr/>
        </p:nvPicPr>
        <p:blipFill>
          <a:blip r:embed="rId4"/>
          <a:stretch>
            <a:fillRect/>
          </a:stretch>
        </p:blipFill>
        <p:spPr>
          <a:xfrm>
            <a:off x="4577509" y="2094840"/>
            <a:ext cx="3036982" cy="2927211"/>
          </a:xfrm>
          <a:prstGeom prst="rect">
            <a:avLst/>
          </a:prstGeom>
        </p:spPr>
      </p:pic>
      <p:sp>
        <p:nvSpPr>
          <p:cNvPr id="9" name="TextBox 8">
            <a:extLst>
              <a:ext uri="{FF2B5EF4-FFF2-40B4-BE49-F238E27FC236}">
                <a16:creationId xmlns:a16="http://schemas.microsoft.com/office/drawing/2014/main" id="{84B28D92-E13F-D75C-7129-D02174A96A31}"/>
              </a:ext>
            </a:extLst>
          </p:cNvPr>
          <p:cNvSpPr txBox="1"/>
          <p:nvPr/>
        </p:nvSpPr>
        <p:spPr>
          <a:xfrm>
            <a:off x="440125" y="4966844"/>
            <a:ext cx="28866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Original Image</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2ACE430-7FEC-A1D1-C913-DA915FE92C01}"/>
              </a:ext>
            </a:extLst>
          </p:cNvPr>
          <p:cNvSpPr txBox="1"/>
          <p:nvPr/>
        </p:nvSpPr>
        <p:spPr>
          <a:xfrm>
            <a:off x="4577509" y="5151510"/>
            <a:ext cx="288663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New accurate feature activations</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D4477B8-9C8F-FD81-441E-DFD09C96B837}"/>
              </a:ext>
            </a:extLst>
          </p:cNvPr>
          <p:cNvSpPr txBox="1"/>
          <p:nvPr/>
        </p:nvSpPr>
        <p:spPr>
          <a:xfrm>
            <a:off x="8519041" y="2429579"/>
            <a:ext cx="2886634" cy="258532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This augmentation technique generates new image where highly activated regions of a base model are suppressed using neural color like gray. This acts as a regularization technique to encourage the model to no to depend on single set of features.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2293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C. Adaptive Color Scheme</a:t>
            </a:r>
            <a:endParaRPr lang="en-IN" dirty="0"/>
          </a:p>
        </p:txBody>
      </p:sp>
      <p:sp>
        <p:nvSpPr>
          <p:cNvPr id="9" name="TextBox 8">
            <a:extLst>
              <a:ext uri="{FF2B5EF4-FFF2-40B4-BE49-F238E27FC236}">
                <a16:creationId xmlns:a16="http://schemas.microsoft.com/office/drawing/2014/main" id="{84B28D92-E13F-D75C-7129-D02174A96A31}"/>
              </a:ext>
            </a:extLst>
          </p:cNvPr>
          <p:cNvSpPr txBox="1"/>
          <p:nvPr/>
        </p:nvSpPr>
        <p:spPr>
          <a:xfrm>
            <a:off x="1882222" y="5428084"/>
            <a:ext cx="28866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Original Image</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2ACE430-7FEC-A1D1-C913-DA915FE92C01}"/>
              </a:ext>
            </a:extLst>
          </p:cNvPr>
          <p:cNvSpPr txBox="1"/>
          <p:nvPr/>
        </p:nvSpPr>
        <p:spPr>
          <a:xfrm>
            <a:off x="7614493" y="5428084"/>
            <a:ext cx="28866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Color Distribution</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BA80483-D441-B3D5-2C44-FD493111011B}"/>
              </a:ext>
            </a:extLst>
          </p:cNvPr>
          <p:cNvPicPr>
            <a:picLocks noChangeAspect="1"/>
          </p:cNvPicPr>
          <p:nvPr/>
        </p:nvPicPr>
        <p:blipFill>
          <a:blip r:embed="rId3"/>
          <a:stretch>
            <a:fillRect/>
          </a:stretch>
        </p:blipFill>
        <p:spPr>
          <a:xfrm>
            <a:off x="1422914" y="2124134"/>
            <a:ext cx="3422554" cy="3287007"/>
          </a:xfrm>
          <a:prstGeom prst="rect">
            <a:avLst/>
          </a:prstGeom>
        </p:spPr>
      </p:pic>
      <p:pic>
        <p:nvPicPr>
          <p:cNvPr id="4" name="Picture 3">
            <a:extLst>
              <a:ext uri="{FF2B5EF4-FFF2-40B4-BE49-F238E27FC236}">
                <a16:creationId xmlns:a16="http://schemas.microsoft.com/office/drawing/2014/main" id="{2E024D9A-9B68-4B2C-08E4-DD03F0CAB23A}"/>
              </a:ext>
            </a:extLst>
          </p:cNvPr>
          <p:cNvPicPr>
            <a:picLocks noChangeAspect="1"/>
          </p:cNvPicPr>
          <p:nvPr/>
        </p:nvPicPr>
        <p:blipFill>
          <a:blip r:embed="rId4"/>
          <a:stretch>
            <a:fillRect/>
          </a:stretch>
        </p:blipFill>
        <p:spPr>
          <a:xfrm>
            <a:off x="6679614" y="2124134"/>
            <a:ext cx="4602939" cy="3303950"/>
          </a:xfrm>
          <a:prstGeom prst="rect">
            <a:avLst/>
          </a:prstGeom>
        </p:spPr>
      </p:pic>
    </p:spTree>
    <p:extLst>
      <p:ext uri="{BB962C8B-B14F-4D97-AF65-F5344CB8AC3E}">
        <p14:creationId xmlns:p14="http://schemas.microsoft.com/office/powerpoint/2010/main" val="3277171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105045"/>
            <a:ext cx="169332" cy="482531"/>
          </a:xfrm>
          <a:prstGeom prst="rect">
            <a:avLst/>
          </a:prstGeom>
          <a:solidFill>
            <a:srgbClr val="0E40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2" name="TextBox 11"/>
          <p:cNvSpPr txBox="1"/>
          <p:nvPr/>
        </p:nvSpPr>
        <p:spPr>
          <a:xfrm>
            <a:off x="381898" y="53922"/>
            <a:ext cx="9402182" cy="584775"/>
          </a:xfrm>
          <a:prstGeom prst="rect">
            <a:avLst/>
          </a:prstGeom>
          <a:noFill/>
        </p:spPr>
        <p:txBody>
          <a:bodyPr wrap="square" rtlCol="0" anchor="ctr">
            <a:spAutoFit/>
          </a:bodyPr>
          <a:lstStyle/>
          <a:p>
            <a:r>
              <a:rPr lang="en-US" altLang="ko-KR" sz="3200" b="1" dirty="0">
                <a:effectLst>
                  <a:outerShdw blurRad="38100" dist="38100" dir="2700000" algn="tl">
                    <a:srgbClr val="000000">
                      <a:alpha val="43137"/>
                    </a:srgbClr>
                  </a:outerShdw>
                </a:effectLst>
                <a:latin typeface="SamsungOne 200" panose="020B0203030303020204" pitchFamily="34" charset="0"/>
                <a:ea typeface="SamsungOne 200" panose="020B0203030303020204" pitchFamily="34" charset="0"/>
              </a:rPr>
              <a:t>Approach / Solution</a:t>
            </a:r>
            <a:endParaRPr lang="en-IN" sz="3200" b="1" dirty="0">
              <a:latin typeface="SamsungOne 200" panose="020B0203030303020204" pitchFamily="34" charset="0"/>
              <a:ea typeface="SamsungOne 200" panose="020B0203030303020204" pitchFamily="34" charset="0"/>
            </a:endParaRPr>
          </a:p>
        </p:txBody>
      </p:sp>
      <p:sp>
        <p:nvSpPr>
          <p:cNvPr id="14" name="Rectangle 13"/>
          <p:cNvSpPr/>
          <p:nvPr/>
        </p:nvSpPr>
        <p:spPr>
          <a:xfrm>
            <a:off x="237966" y="105045"/>
            <a:ext cx="75300" cy="48253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msungOne 600C" panose="020B0706030303020204" pitchFamily="34" charset="0"/>
              <a:ea typeface="SamsungOne 600C" panose="020B0706030303020204" pitchFamily="34" charset="0"/>
            </a:endParaRPr>
          </a:p>
        </p:txBody>
      </p:sp>
      <p:sp>
        <p:nvSpPr>
          <p:cNvPr id="19" name="TextBox 18"/>
          <p:cNvSpPr txBox="1"/>
          <p:nvPr/>
        </p:nvSpPr>
        <p:spPr>
          <a:xfrm>
            <a:off x="1" y="806514"/>
            <a:ext cx="12191999" cy="338554"/>
          </a:xfrm>
          <a:prstGeom prst="rect">
            <a:avLst/>
          </a:prstGeom>
          <a:solidFill>
            <a:schemeClr val="bg1">
              <a:lumMod val="95000"/>
            </a:schemeClr>
          </a:solidFill>
          <a:effectLst>
            <a:outerShdw blurRad="50800" dist="38100" dir="5400000" algn="t" rotWithShape="0">
              <a:prstClr val="black">
                <a:alpha val="40000"/>
              </a:prstClr>
            </a:outerShdw>
          </a:effectLst>
        </p:spPr>
        <p:txBody>
          <a:bodyPr wrap="square" rtlCol="0">
            <a:spAutoFit/>
          </a:bodyPr>
          <a:lstStyle/>
          <a:p>
            <a:pPr marL="285750" indent="-285750" algn="just">
              <a:buFont typeface="Arial" panose="020B0604020202020204" pitchFamily="34" charset="0"/>
              <a:buChar char="•"/>
            </a:pPr>
            <a:r>
              <a:rPr lang="en-US" sz="1600" b="1" u="sng" dirty="0">
                <a:solidFill>
                  <a:srgbClr val="0E4094"/>
                </a:solidFill>
              </a:rPr>
              <a:t>Concept Diagram </a:t>
            </a:r>
            <a:r>
              <a:rPr lang="en-US" sz="1600" dirty="0">
                <a:solidFill>
                  <a:srgbClr val="0E4094"/>
                </a:solidFill>
              </a:rPr>
              <a:t>:</a:t>
            </a:r>
          </a:p>
        </p:txBody>
      </p:sp>
      <p:pic>
        <p:nvPicPr>
          <p:cNvPr id="23" name="Picture 22"/>
          <p:cNvPicPr>
            <a:picLocks noChangeAspect="1"/>
          </p:cNvPicPr>
          <p:nvPr/>
        </p:nvPicPr>
        <p:blipFill rotWithShape="1">
          <a:blip r:embed="rId2" cstate="print">
            <a:extLst>
              <a:ext uri="{28A0092B-C50C-407E-A947-70E740481C1C}">
                <a14:useLocalDpi xmlns:a14="http://schemas.microsoft.com/office/drawing/2010/main" val="0"/>
              </a:ext>
            </a:extLst>
          </a:blip>
          <a:srcRect l="4529" t="20267" r="4175" b="26842"/>
          <a:stretch/>
        </p:blipFill>
        <p:spPr>
          <a:xfrm>
            <a:off x="10942081" y="105045"/>
            <a:ext cx="1249918" cy="474910"/>
          </a:xfrm>
          <a:prstGeom prst="rect">
            <a:avLst/>
          </a:prstGeom>
        </p:spPr>
      </p:pic>
      <p:sp>
        <p:nvSpPr>
          <p:cNvPr id="2" name="TextBox 1">
            <a:extLst>
              <a:ext uri="{FF2B5EF4-FFF2-40B4-BE49-F238E27FC236}">
                <a16:creationId xmlns:a16="http://schemas.microsoft.com/office/drawing/2014/main" id="{CA9A4C07-A58E-6183-C1EA-8AAFC03002F7}"/>
              </a:ext>
            </a:extLst>
          </p:cNvPr>
          <p:cNvSpPr txBox="1"/>
          <p:nvPr/>
        </p:nvSpPr>
        <p:spPr>
          <a:xfrm>
            <a:off x="619760" y="1481419"/>
            <a:ext cx="3197838" cy="369332"/>
          </a:xfrm>
          <a:prstGeom prst="rect">
            <a:avLst/>
          </a:prstGeom>
          <a:noFill/>
        </p:spPr>
        <p:txBody>
          <a:bodyPr wrap="square" rtlCol="0">
            <a:spAutoFit/>
          </a:bodyPr>
          <a:lstStyle/>
          <a:p>
            <a:r>
              <a:rPr lang="en-US" dirty="0"/>
              <a:t>C. Adaptive Color Scheme</a:t>
            </a:r>
            <a:endParaRPr lang="en-IN" dirty="0"/>
          </a:p>
        </p:txBody>
      </p:sp>
      <p:sp>
        <p:nvSpPr>
          <p:cNvPr id="9" name="TextBox 8">
            <a:extLst>
              <a:ext uri="{FF2B5EF4-FFF2-40B4-BE49-F238E27FC236}">
                <a16:creationId xmlns:a16="http://schemas.microsoft.com/office/drawing/2014/main" id="{84B28D92-E13F-D75C-7129-D02174A96A31}"/>
              </a:ext>
            </a:extLst>
          </p:cNvPr>
          <p:cNvSpPr txBox="1"/>
          <p:nvPr/>
        </p:nvSpPr>
        <p:spPr>
          <a:xfrm>
            <a:off x="1441887" y="5591021"/>
            <a:ext cx="28866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Original Color Distribution</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2ACE430-7FEC-A1D1-C913-DA915FE92C01}"/>
              </a:ext>
            </a:extLst>
          </p:cNvPr>
          <p:cNvSpPr txBox="1"/>
          <p:nvPr/>
        </p:nvSpPr>
        <p:spPr>
          <a:xfrm>
            <a:off x="8055446" y="5591021"/>
            <a:ext cx="288663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Inverted Color Distribution</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CB37F5E-2A03-6B46-F984-56EADE49BF32}"/>
              </a:ext>
            </a:extLst>
          </p:cNvPr>
          <p:cNvPicPr>
            <a:picLocks noChangeAspect="1"/>
          </p:cNvPicPr>
          <p:nvPr/>
        </p:nvPicPr>
        <p:blipFill>
          <a:blip r:embed="rId3"/>
          <a:stretch>
            <a:fillRect/>
          </a:stretch>
        </p:blipFill>
        <p:spPr>
          <a:xfrm>
            <a:off x="619760" y="2187102"/>
            <a:ext cx="4530891" cy="3252234"/>
          </a:xfrm>
          <a:prstGeom prst="rect">
            <a:avLst/>
          </a:prstGeom>
        </p:spPr>
      </p:pic>
      <p:pic>
        <p:nvPicPr>
          <p:cNvPr id="6" name="Picture 5">
            <a:extLst>
              <a:ext uri="{FF2B5EF4-FFF2-40B4-BE49-F238E27FC236}">
                <a16:creationId xmlns:a16="http://schemas.microsoft.com/office/drawing/2014/main" id="{9878C649-7C2B-B931-4EFD-CFFE2294815A}"/>
              </a:ext>
            </a:extLst>
          </p:cNvPr>
          <p:cNvPicPr>
            <a:picLocks noChangeAspect="1"/>
          </p:cNvPicPr>
          <p:nvPr/>
        </p:nvPicPr>
        <p:blipFill>
          <a:blip r:embed="rId4"/>
          <a:stretch>
            <a:fillRect/>
          </a:stretch>
        </p:blipFill>
        <p:spPr>
          <a:xfrm>
            <a:off x="6929034" y="2187102"/>
            <a:ext cx="4629515" cy="3252234"/>
          </a:xfrm>
          <a:prstGeom prst="rect">
            <a:avLst/>
          </a:prstGeom>
        </p:spPr>
      </p:pic>
      <p:sp>
        <p:nvSpPr>
          <p:cNvPr id="7" name="Arrow: Right 6">
            <a:extLst>
              <a:ext uri="{FF2B5EF4-FFF2-40B4-BE49-F238E27FC236}">
                <a16:creationId xmlns:a16="http://schemas.microsoft.com/office/drawing/2014/main" id="{9EEFABA7-FBEF-17AB-3AC7-B69D1F670F11}"/>
              </a:ext>
            </a:extLst>
          </p:cNvPr>
          <p:cNvSpPr/>
          <p:nvPr/>
        </p:nvSpPr>
        <p:spPr>
          <a:xfrm>
            <a:off x="5653387" y="3325866"/>
            <a:ext cx="772911" cy="3317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6959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8D5616F9BF194488B07F0627BAB481" ma:contentTypeVersion="0" ma:contentTypeDescription="Create a new document." ma:contentTypeScope="" ma:versionID="a03a99aabb1e89e7b494f7f7c7c53837">
  <xsd:schema xmlns:xsd="http://www.w3.org/2001/XMLSchema" xmlns:xs="http://www.w3.org/2001/XMLSchema" xmlns:p="http://schemas.microsoft.com/office/2006/metadata/properties" targetNamespace="http://schemas.microsoft.com/office/2006/metadata/properties" ma:root="true" ma:fieldsID="6ff03dde4259c08ff71d8d05c94e2e9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AA5D9D-5A9B-4FD5-89A5-55B569A642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A4CF29C-A072-4781-BF19-793F68950CFD}">
  <ds:schemaRefs>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http://purl.org/dc/elements/1.1/"/>
    <ds:schemaRef ds:uri="http://purl.org/dc/terms/"/>
    <ds:schemaRef ds:uri="http://www.w3.org/XML/1998/namespace"/>
    <ds:schemaRef ds:uri="http://schemas.microsoft.com/office/2006/metadata/properties"/>
  </ds:schemaRefs>
</ds:datastoreItem>
</file>

<file path=customXml/itemProps3.xml><?xml version="1.0" encoding="utf-8"?>
<ds:datastoreItem xmlns:ds="http://schemas.openxmlformats.org/officeDocument/2006/customXml" ds:itemID="{D810F4B6-D08F-47D9-B0A7-CD40489FD3F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409</TotalTime>
  <Words>1428</Words>
  <Application>Microsoft Office PowerPoint</Application>
  <PresentationFormat>Widescreen</PresentationFormat>
  <Paragraphs>195</Paragraphs>
  <Slides>30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Calibri Light</vt:lpstr>
      <vt:lpstr>Edwardian Script ITC</vt:lpstr>
      <vt:lpstr>SamsungOne 200</vt:lpstr>
      <vt:lpstr>SamsungOne 600C</vt:lpstr>
      <vt:lpstr>SamsungOne 700</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Saad Hashmi/Tech Mgmt /SRI-Bangalore/Professional/삼성전자</dc:creator>
  <cp:lastModifiedBy>Matcha Pavan Kumar 20BCS6072</cp:lastModifiedBy>
  <cp:revision>86</cp:revision>
  <dcterms:created xsi:type="dcterms:W3CDTF">2019-07-24T12:22:39Z</dcterms:created>
  <dcterms:modified xsi:type="dcterms:W3CDTF">2023-09-15T10:48:02Z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0x010100168D5616F9BF194488B07F0627BAB481</vt:lpwstr>
  </property>
</Properties>
</file>